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8288000" cy="10287000"/>
  <p:notesSz cx="6858000" cy="9144000"/>
  <p:embeddedFontLst>
    <p:embeddedFont>
      <p:font typeface="Alatsi" panose="020B0604020202020204" charset="0"/>
      <p:regular r:id="rId14"/>
    </p:embeddedFont>
    <p:embeddedFont>
      <p:font typeface="Calibri (MS)" panose="020B0604020202020204" charset="0"/>
      <p:regular r:id="rId15"/>
    </p:embeddedFont>
    <p:embeddedFont>
      <p:font typeface="Calibri (MS) Bold" panose="020B0604020202020204" charset="0"/>
      <p:regular r:id="rId16"/>
    </p:embeddedFont>
    <p:embeddedFont>
      <p:font typeface="Comic Sans" panose="020B0604020202020204" charset="0"/>
      <p:regular r:id="rId17"/>
    </p:embeddedFont>
    <p:embeddedFont>
      <p:font typeface="DM Sans" pitchFamily="2" charset="0"/>
      <p:regular r:id="rId18"/>
      <p:bold r:id="rId19"/>
    </p:embeddedFont>
    <p:embeddedFont>
      <p:font typeface="DM Sans Bold" charset="0"/>
      <p:regular r:id="rId20"/>
    </p:embeddedFont>
    <p:embeddedFont>
      <p:font typeface="Open Sans Bold" panose="020B0604020202020204" charset="0"/>
      <p:regular r:id="rId21"/>
    </p:embeddedFont>
    <p:embeddedFont>
      <p:font typeface="Open Sans Extra Bold" panose="020B0604020202020204" charset="0"/>
      <p:regular r:id="rId22"/>
    </p:embeddedFont>
    <p:embeddedFont>
      <p:font typeface="Yeseva One" panose="020B0604020202020204" charset="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5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18" Type="http://schemas.openxmlformats.org/officeDocument/2006/relationships/image" Target="../media/image17.svg"/><Relationship Id="rId26" Type="http://schemas.openxmlformats.org/officeDocument/2006/relationships/image" Target="../media/image25.sv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svg"/><Relationship Id="rId20" Type="http://schemas.openxmlformats.org/officeDocument/2006/relationships/image" Target="../media/image19.sv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24" Type="http://schemas.openxmlformats.org/officeDocument/2006/relationships/image" Target="../media/image23.sv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svg"/><Relationship Id="rId10" Type="http://schemas.openxmlformats.org/officeDocument/2006/relationships/image" Target="../media/image9.svg"/><Relationship Id="rId19" Type="http://schemas.openxmlformats.org/officeDocument/2006/relationships/image" Target="../media/image18.png"/><Relationship Id="rId4" Type="http://schemas.openxmlformats.org/officeDocument/2006/relationships/image" Target="../media/image3.svg"/><Relationship Id="rId9" Type="http://schemas.openxmlformats.org/officeDocument/2006/relationships/image" Target="../media/image8.png"/><Relationship Id="rId14" Type="http://schemas.openxmlformats.org/officeDocument/2006/relationships/image" Target="../media/image13.svg"/><Relationship Id="rId22" Type="http://schemas.openxmlformats.org/officeDocument/2006/relationships/image" Target="../media/image21.svg"/><Relationship Id="rId27" Type="http://schemas.openxmlformats.org/officeDocument/2006/relationships/image" Target="../media/image26.png"/><Relationship Id="rId30" Type="http://schemas.openxmlformats.org/officeDocument/2006/relationships/image" Target="../media/image29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4.png"/><Relationship Id="rId18" Type="http://schemas.openxmlformats.org/officeDocument/2006/relationships/image" Target="../media/image19.svg"/><Relationship Id="rId26" Type="http://schemas.openxmlformats.org/officeDocument/2006/relationships/image" Target="../media/image27.svg"/><Relationship Id="rId3" Type="http://schemas.openxmlformats.org/officeDocument/2006/relationships/image" Target="../media/image2.png"/><Relationship Id="rId21" Type="http://schemas.openxmlformats.org/officeDocument/2006/relationships/image" Target="../media/image22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17" Type="http://schemas.openxmlformats.org/officeDocument/2006/relationships/image" Target="../media/image18.png"/><Relationship Id="rId25" Type="http://schemas.openxmlformats.org/officeDocument/2006/relationships/image" Target="../media/image26.png"/><Relationship Id="rId2" Type="http://schemas.openxmlformats.org/officeDocument/2006/relationships/image" Target="../media/image1.png"/><Relationship Id="rId16" Type="http://schemas.openxmlformats.org/officeDocument/2006/relationships/image" Target="../media/image17.svg"/><Relationship Id="rId20" Type="http://schemas.openxmlformats.org/officeDocument/2006/relationships/image" Target="../media/image21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2.png"/><Relationship Id="rId24" Type="http://schemas.openxmlformats.org/officeDocument/2006/relationships/image" Target="../media/image25.svg"/><Relationship Id="rId5" Type="http://schemas.openxmlformats.org/officeDocument/2006/relationships/image" Target="../media/image4.png"/><Relationship Id="rId15" Type="http://schemas.openxmlformats.org/officeDocument/2006/relationships/image" Target="../media/image16.png"/><Relationship Id="rId23" Type="http://schemas.openxmlformats.org/officeDocument/2006/relationships/image" Target="../media/image24.png"/><Relationship Id="rId28" Type="http://schemas.openxmlformats.org/officeDocument/2006/relationships/image" Target="../media/image29.svg"/><Relationship Id="rId10" Type="http://schemas.openxmlformats.org/officeDocument/2006/relationships/image" Target="../media/image11.svg"/><Relationship Id="rId19" Type="http://schemas.openxmlformats.org/officeDocument/2006/relationships/image" Target="../media/image20.png"/><Relationship Id="rId4" Type="http://schemas.openxmlformats.org/officeDocument/2006/relationships/image" Target="../media/image3.svg"/><Relationship Id="rId9" Type="http://schemas.openxmlformats.org/officeDocument/2006/relationships/image" Target="../media/image10.png"/><Relationship Id="rId14" Type="http://schemas.openxmlformats.org/officeDocument/2006/relationships/image" Target="../media/image15.svg"/><Relationship Id="rId22" Type="http://schemas.openxmlformats.org/officeDocument/2006/relationships/image" Target="../media/image23.svg"/><Relationship Id="rId27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13" Type="http://schemas.openxmlformats.org/officeDocument/2006/relationships/image" Target="../media/image20.png"/><Relationship Id="rId18" Type="http://schemas.openxmlformats.org/officeDocument/2006/relationships/image" Target="../media/image29.svg"/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12" Type="http://schemas.openxmlformats.org/officeDocument/2006/relationships/image" Target="../media/image17.svg"/><Relationship Id="rId17" Type="http://schemas.openxmlformats.org/officeDocument/2006/relationships/image" Target="../media/image28.png"/><Relationship Id="rId2" Type="http://schemas.openxmlformats.org/officeDocument/2006/relationships/image" Target="../media/image1.png"/><Relationship Id="rId16" Type="http://schemas.openxmlformats.org/officeDocument/2006/relationships/image" Target="../media/image2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11" Type="http://schemas.openxmlformats.org/officeDocument/2006/relationships/image" Target="../media/image16.png"/><Relationship Id="rId5" Type="http://schemas.openxmlformats.org/officeDocument/2006/relationships/image" Target="../media/image8.png"/><Relationship Id="rId15" Type="http://schemas.openxmlformats.org/officeDocument/2006/relationships/image" Target="../media/image24.png"/><Relationship Id="rId10" Type="http://schemas.openxmlformats.org/officeDocument/2006/relationships/image" Target="../media/image15.svg"/><Relationship Id="rId4" Type="http://schemas.openxmlformats.org/officeDocument/2006/relationships/image" Target="../media/image3.svg"/><Relationship Id="rId9" Type="http://schemas.openxmlformats.org/officeDocument/2006/relationships/image" Target="../media/image14.png"/><Relationship Id="rId14" Type="http://schemas.openxmlformats.org/officeDocument/2006/relationships/image" Target="../media/image21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svg"/><Relationship Id="rId7" Type="http://schemas.openxmlformats.org/officeDocument/2006/relationships/image" Target="../media/image39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svg"/><Relationship Id="rId4" Type="http://schemas.openxmlformats.org/officeDocument/2006/relationships/image" Target="../media/image3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7" Type="http://schemas.openxmlformats.org/officeDocument/2006/relationships/image" Target="../media/image37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9.svg"/><Relationship Id="rId4" Type="http://schemas.openxmlformats.org/officeDocument/2006/relationships/image" Target="../media/image3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329398" y="8614893"/>
            <a:ext cx="4899948" cy="3344214"/>
          </a:xfrm>
          <a:custGeom>
            <a:avLst/>
            <a:gdLst/>
            <a:ahLst/>
            <a:cxnLst/>
            <a:rect l="l" t="t" r="r" b="b"/>
            <a:pathLst>
              <a:path w="4899948" h="3344214">
                <a:moveTo>
                  <a:pt x="0" y="0"/>
                </a:moveTo>
                <a:lnTo>
                  <a:pt x="4899947" y="0"/>
                </a:lnTo>
                <a:lnTo>
                  <a:pt x="4899947" y="3344214"/>
                </a:lnTo>
                <a:lnTo>
                  <a:pt x="0" y="33442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6030709" y="9258300"/>
            <a:ext cx="3059829" cy="751049"/>
          </a:xfrm>
          <a:custGeom>
            <a:avLst/>
            <a:gdLst/>
            <a:ahLst/>
            <a:cxnLst/>
            <a:rect l="l" t="t" r="r" b="b"/>
            <a:pathLst>
              <a:path w="3059829" h="751049">
                <a:moveTo>
                  <a:pt x="0" y="0"/>
                </a:moveTo>
                <a:lnTo>
                  <a:pt x="3059829" y="0"/>
                </a:lnTo>
                <a:lnTo>
                  <a:pt x="3059829" y="751049"/>
                </a:lnTo>
                <a:lnTo>
                  <a:pt x="0" y="75104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236705" y="6409875"/>
            <a:ext cx="724985" cy="920616"/>
          </a:xfrm>
          <a:custGeom>
            <a:avLst/>
            <a:gdLst/>
            <a:ahLst/>
            <a:cxnLst/>
            <a:rect l="l" t="t" r="r" b="b"/>
            <a:pathLst>
              <a:path w="724985" h="920616">
                <a:moveTo>
                  <a:pt x="0" y="0"/>
                </a:moveTo>
                <a:lnTo>
                  <a:pt x="724986" y="0"/>
                </a:lnTo>
                <a:lnTo>
                  <a:pt x="724986" y="920616"/>
                </a:lnTo>
                <a:lnTo>
                  <a:pt x="0" y="92061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4215205" y="8540136"/>
            <a:ext cx="4602314" cy="3618569"/>
          </a:xfrm>
          <a:custGeom>
            <a:avLst/>
            <a:gdLst/>
            <a:ahLst/>
            <a:cxnLst/>
            <a:rect l="l" t="t" r="r" b="b"/>
            <a:pathLst>
              <a:path w="4602314" h="3618569">
                <a:moveTo>
                  <a:pt x="0" y="0"/>
                </a:moveTo>
                <a:lnTo>
                  <a:pt x="4602314" y="0"/>
                </a:lnTo>
                <a:lnTo>
                  <a:pt x="4602314" y="3618570"/>
                </a:lnTo>
                <a:lnTo>
                  <a:pt x="0" y="361857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7" name="Freeform 7"/>
          <p:cNvSpPr/>
          <p:nvPr/>
        </p:nvSpPr>
        <p:spPr>
          <a:xfrm>
            <a:off x="-674156" y="-1072630"/>
            <a:ext cx="4899948" cy="3068592"/>
          </a:xfrm>
          <a:custGeom>
            <a:avLst/>
            <a:gdLst/>
            <a:ahLst/>
            <a:cxnLst/>
            <a:rect l="l" t="t" r="r" b="b"/>
            <a:pathLst>
              <a:path w="4899948" h="3068592">
                <a:moveTo>
                  <a:pt x="0" y="0"/>
                </a:moveTo>
                <a:lnTo>
                  <a:pt x="4899948" y="0"/>
                </a:lnTo>
                <a:lnTo>
                  <a:pt x="4899948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8" name="Freeform 8"/>
          <p:cNvSpPr/>
          <p:nvPr/>
        </p:nvSpPr>
        <p:spPr>
          <a:xfrm>
            <a:off x="12686214" y="-2578193"/>
            <a:ext cx="4292424" cy="3870986"/>
          </a:xfrm>
          <a:custGeom>
            <a:avLst/>
            <a:gdLst/>
            <a:ahLst/>
            <a:cxnLst/>
            <a:rect l="l" t="t" r="r" b="b"/>
            <a:pathLst>
              <a:path w="4292424" h="3870986">
                <a:moveTo>
                  <a:pt x="0" y="0"/>
                </a:moveTo>
                <a:lnTo>
                  <a:pt x="4292424" y="0"/>
                </a:lnTo>
                <a:lnTo>
                  <a:pt x="4292424" y="3870986"/>
                </a:lnTo>
                <a:lnTo>
                  <a:pt x="0" y="387098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9" name="Freeform 9"/>
          <p:cNvSpPr/>
          <p:nvPr/>
        </p:nvSpPr>
        <p:spPr>
          <a:xfrm>
            <a:off x="10138935" y="9258300"/>
            <a:ext cx="4076270" cy="2863579"/>
          </a:xfrm>
          <a:custGeom>
            <a:avLst/>
            <a:gdLst/>
            <a:ahLst/>
            <a:cxnLst/>
            <a:rect l="l" t="t" r="r" b="b"/>
            <a:pathLst>
              <a:path w="4076270" h="2863579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0" name="Freeform 10"/>
          <p:cNvSpPr/>
          <p:nvPr/>
        </p:nvSpPr>
        <p:spPr>
          <a:xfrm>
            <a:off x="7409323" y="-2700100"/>
            <a:ext cx="5493058" cy="4114800"/>
          </a:xfrm>
          <a:custGeom>
            <a:avLst/>
            <a:gdLst/>
            <a:ahLst/>
            <a:cxnLst/>
            <a:rect l="l" t="t" r="r" b="b"/>
            <a:pathLst>
              <a:path w="5493058" h="4114800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1" name="Freeform 11"/>
          <p:cNvSpPr/>
          <p:nvPr/>
        </p:nvSpPr>
        <p:spPr>
          <a:xfrm rot="4747568">
            <a:off x="-2972342" y="3665317"/>
            <a:ext cx="4896097" cy="2735694"/>
          </a:xfrm>
          <a:custGeom>
            <a:avLst/>
            <a:gdLst/>
            <a:ahLst/>
            <a:cxnLst/>
            <a:rect l="l" t="t" r="r" b="b"/>
            <a:pathLst>
              <a:path w="4896097" h="2735694">
                <a:moveTo>
                  <a:pt x="0" y="0"/>
                </a:moveTo>
                <a:lnTo>
                  <a:pt x="4896097" y="0"/>
                </a:lnTo>
                <a:lnTo>
                  <a:pt x="4896097" y="2735694"/>
                </a:lnTo>
                <a:lnTo>
                  <a:pt x="0" y="2735694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2" name="Freeform 12"/>
          <p:cNvSpPr/>
          <p:nvPr/>
        </p:nvSpPr>
        <p:spPr>
          <a:xfrm>
            <a:off x="4831481" y="-1626507"/>
            <a:ext cx="2892762" cy="2919301"/>
          </a:xfrm>
          <a:custGeom>
            <a:avLst/>
            <a:gdLst/>
            <a:ahLst/>
            <a:cxnLst/>
            <a:rect l="l" t="t" r="r" b="b"/>
            <a:pathLst>
              <a:path w="2892762" h="2919301">
                <a:moveTo>
                  <a:pt x="0" y="0"/>
                </a:moveTo>
                <a:lnTo>
                  <a:pt x="2892761" y="0"/>
                </a:lnTo>
                <a:lnTo>
                  <a:pt x="2892761" y="2919300"/>
                </a:lnTo>
                <a:lnTo>
                  <a:pt x="0" y="2919300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3" name="Freeform 13"/>
          <p:cNvSpPr/>
          <p:nvPr/>
        </p:nvSpPr>
        <p:spPr>
          <a:xfrm>
            <a:off x="17259300" y="2262342"/>
            <a:ext cx="3575541" cy="3575541"/>
          </a:xfrm>
          <a:custGeom>
            <a:avLst/>
            <a:gdLst/>
            <a:ahLst/>
            <a:cxnLst/>
            <a:rect l="l" t="t" r="r" b="b"/>
            <a:pathLst>
              <a:path w="3575541" h="3575541">
                <a:moveTo>
                  <a:pt x="0" y="0"/>
                </a:moveTo>
                <a:lnTo>
                  <a:pt x="3575541" y="0"/>
                </a:lnTo>
                <a:lnTo>
                  <a:pt x="3575541" y="3575541"/>
                </a:lnTo>
                <a:lnTo>
                  <a:pt x="0" y="3575541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4" name="Freeform 14"/>
          <p:cNvSpPr/>
          <p:nvPr/>
        </p:nvSpPr>
        <p:spPr>
          <a:xfrm>
            <a:off x="2570549" y="9093737"/>
            <a:ext cx="2587020" cy="2386526"/>
          </a:xfrm>
          <a:custGeom>
            <a:avLst/>
            <a:gdLst/>
            <a:ahLst/>
            <a:cxnLst/>
            <a:rect l="l" t="t" r="r" b="b"/>
            <a:pathLst>
              <a:path w="2587020" h="2386526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5" name="Freeform 15"/>
          <p:cNvSpPr/>
          <p:nvPr/>
        </p:nvSpPr>
        <p:spPr>
          <a:xfrm rot="-5282649">
            <a:off x="16440369" y="6970869"/>
            <a:ext cx="3382987" cy="1154444"/>
          </a:xfrm>
          <a:custGeom>
            <a:avLst/>
            <a:gdLst/>
            <a:ahLst/>
            <a:cxnLst/>
            <a:rect l="l" t="t" r="r" b="b"/>
            <a:pathLst>
              <a:path w="3382987" h="1154444">
                <a:moveTo>
                  <a:pt x="0" y="0"/>
                </a:moveTo>
                <a:lnTo>
                  <a:pt x="3382987" y="0"/>
                </a:lnTo>
                <a:lnTo>
                  <a:pt x="3382987" y="1154445"/>
                </a:lnTo>
                <a:lnTo>
                  <a:pt x="0" y="1154445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6" name="Freeform 16"/>
          <p:cNvSpPr/>
          <p:nvPr/>
        </p:nvSpPr>
        <p:spPr>
          <a:xfrm>
            <a:off x="16978638" y="-642644"/>
            <a:ext cx="3104522" cy="3342688"/>
          </a:xfrm>
          <a:custGeom>
            <a:avLst/>
            <a:gdLst/>
            <a:ahLst/>
            <a:cxnLst/>
            <a:rect l="l" t="t" r="r" b="b"/>
            <a:pathLst>
              <a:path w="3104522" h="3342688">
                <a:moveTo>
                  <a:pt x="0" y="0"/>
                </a:moveTo>
                <a:lnTo>
                  <a:pt x="3104522" y="0"/>
                </a:lnTo>
                <a:lnTo>
                  <a:pt x="3104522" y="3342688"/>
                </a:lnTo>
                <a:lnTo>
                  <a:pt x="0" y="3342688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7" name="TextBox 17"/>
          <p:cNvSpPr txBox="1"/>
          <p:nvPr/>
        </p:nvSpPr>
        <p:spPr>
          <a:xfrm>
            <a:off x="3087368" y="3350852"/>
            <a:ext cx="10910396" cy="1657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218"/>
              </a:lnSpc>
            </a:pPr>
            <a:r>
              <a:rPr lang="en-US" sz="12998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DAA</a:t>
            </a:r>
          </a:p>
        </p:txBody>
      </p:sp>
      <p:sp>
        <p:nvSpPr>
          <p:cNvPr id="18" name="Freeform 18"/>
          <p:cNvSpPr/>
          <p:nvPr/>
        </p:nvSpPr>
        <p:spPr>
          <a:xfrm>
            <a:off x="4737926" y="2576219"/>
            <a:ext cx="724985" cy="920616"/>
          </a:xfrm>
          <a:custGeom>
            <a:avLst/>
            <a:gdLst/>
            <a:ahLst/>
            <a:cxnLst/>
            <a:rect l="l" t="t" r="r" b="b"/>
            <a:pathLst>
              <a:path w="724985" h="920616">
                <a:moveTo>
                  <a:pt x="0" y="0"/>
                </a:moveTo>
                <a:lnTo>
                  <a:pt x="724985" y="0"/>
                </a:lnTo>
                <a:lnTo>
                  <a:pt x="724985" y="920616"/>
                </a:lnTo>
                <a:lnTo>
                  <a:pt x="0" y="92061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1028700" y="5158433"/>
            <a:ext cx="15866507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Optimized Debt Settlement Using Greedy approach and  Heap Structures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550138" y="1775130"/>
            <a:ext cx="12370683" cy="7159533"/>
          </a:xfrm>
          <a:custGeom>
            <a:avLst/>
            <a:gdLst/>
            <a:ahLst/>
            <a:cxnLst/>
            <a:rect l="l" t="t" r="r" b="b"/>
            <a:pathLst>
              <a:path w="12370683" h="7159533">
                <a:moveTo>
                  <a:pt x="0" y="0"/>
                </a:moveTo>
                <a:lnTo>
                  <a:pt x="12370683" y="0"/>
                </a:lnTo>
                <a:lnTo>
                  <a:pt x="12370683" y="7159533"/>
                </a:lnTo>
                <a:lnTo>
                  <a:pt x="0" y="71595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550138" y="1130097"/>
            <a:ext cx="11187724" cy="6450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16"/>
              </a:lnSpc>
            </a:pPr>
            <a:r>
              <a:rPr lang="en-US" sz="3600" b="1" spc="107">
                <a:solidFill>
                  <a:srgbClr val="191919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SAMPLE OUTPUT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550138" y="1481958"/>
            <a:ext cx="11187724" cy="6450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16"/>
              </a:lnSpc>
            </a:pPr>
            <a:r>
              <a:rPr lang="en-US" sz="3600" b="1" spc="107">
                <a:solidFill>
                  <a:srgbClr val="191919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CONCLUSION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319480" y="2557164"/>
            <a:ext cx="16162513" cy="50678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42"/>
              </a:lnSpc>
              <a:spcBef>
                <a:spcPct val="0"/>
              </a:spcBef>
            </a:pPr>
            <a:endParaRPr/>
          </a:p>
          <a:p>
            <a:pPr algn="just">
              <a:lnSpc>
                <a:spcPts val="3642"/>
              </a:lnSpc>
              <a:spcBef>
                <a:spcPct val="0"/>
              </a:spcBef>
            </a:pPr>
            <a:r>
              <a:rPr lang="en-US" sz="2601" b="1" spc="78">
                <a:solidFill>
                  <a:srgbClr val="191919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The Debt Settlement Program achieves an efficient and user-friendly solution for resolving multiple debts among people with minimal transactions. By employing key strategies such as net balance calculations, min-heap structures, and a greedy algorithm, the program effectively minimizes the number of payments needed to settle all debts. </a:t>
            </a:r>
          </a:p>
          <a:p>
            <a:pPr algn="just">
              <a:lnSpc>
                <a:spcPts val="3642"/>
              </a:lnSpc>
              <a:spcBef>
                <a:spcPct val="0"/>
              </a:spcBef>
            </a:pPr>
            <a:r>
              <a:rPr lang="en-US" sz="2601" b="1" spc="78">
                <a:solidFill>
                  <a:srgbClr val="191919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Transaction Minimization: reduces redundant payments, saving both time and resources.</a:t>
            </a:r>
          </a:p>
          <a:p>
            <a:pPr algn="just">
              <a:lnSpc>
                <a:spcPts val="3642"/>
              </a:lnSpc>
              <a:spcBef>
                <a:spcPct val="0"/>
              </a:spcBef>
            </a:pPr>
            <a:r>
              <a:rPr lang="en-US" sz="2601" b="1" spc="78">
                <a:solidFill>
                  <a:srgbClr val="191919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Greedy Approach ensures each transaction maximally reduces balances, achieving an optimal settlement path.</a:t>
            </a:r>
          </a:p>
          <a:p>
            <a:pPr algn="just">
              <a:lnSpc>
                <a:spcPts val="3642"/>
              </a:lnSpc>
              <a:spcBef>
                <a:spcPct val="0"/>
              </a:spcBef>
            </a:pPr>
            <a:r>
              <a:rPr lang="en-US" sz="2601" b="1" spc="78">
                <a:solidFill>
                  <a:srgbClr val="191919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In summary, the program effectively simplifies the debt resolution process, ensuring minimal transactions and clear visibility of settlement details. This makes it a valuable tool for managing complex debt networks with accuracy and efficiency.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329398" y="8614893"/>
            <a:ext cx="4899948" cy="3344214"/>
          </a:xfrm>
          <a:custGeom>
            <a:avLst/>
            <a:gdLst/>
            <a:ahLst/>
            <a:cxnLst/>
            <a:rect l="l" t="t" r="r" b="b"/>
            <a:pathLst>
              <a:path w="4899948" h="3344214">
                <a:moveTo>
                  <a:pt x="0" y="0"/>
                </a:moveTo>
                <a:lnTo>
                  <a:pt x="4899947" y="0"/>
                </a:lnTo>
                <a:lnTo>
                  <a:pt x="4899947" y="3344214"/>
                </a:lnTo>
                <a:lnTo>
                  <a:pt x="0" y="33442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6030709" y="9258300"/>
            <a:ext cx="3059829" cy="751049"/>
          </a:xfrm>
          <a:custGeom>
            <a:avLst/>
            <a:gdLst/>
            <a:ahLst/>
            <a:cxnLst/>
            <a:rect l="l" t="t" r="r" b="b"/>
            <a:pathLst>
              <a:path w="3059829" h="751049">
                <a:moveTo>
                  <a:pt x="0" y="0"/>
                </a:moveTo>
                <a:lnTo>
                  <a:pt x="3059829" y="0"/>
                </a:lnTo>
                <a:lnTo>
                  <a:pt x="3059829" y="751049"/>
                </a:lnTo>
                <a:lnTo>
                  <a:pt x="0" y="75104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215205" y="8540136"/>
            <a:ext cx="4602314" cy="3618569"/>
          </a:xfrm>
          <a:custGeom>
            <a:avLst/>
            <a:gdLst/>
            <a:ahLst/>
            <a:cxnLst/>
            <a:rect l="l" t="t" r="r" b="b"/>
            <a:pathLst>
              <a:path w="4602314" h="3618569">
                <a:moveTo>
                  <a:pt x="0" y="0"/>
                </a:moveTo>
                <a:lnTo>
                  <a:pt x="4602314" y="0"/>
                </a:lnTo>
                <a:lnTo>
                  <a:pt x="4602314" y="3618570"/>
                </a:lnTo>
                <a:lnTo>
                  <a:pt x="0" y="361857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6" name="Freeform 6"/>
          <p:cNvSpPr/>
          <p:nvPr/>
        </p:nvSpPr>
        <p:spPr>
          <a:xfrm>
            <a:off x="-674156" y="-1072630"/>
            <a:ext cx="4899948" cy="3068592"/>
          </a:xfrm>
          <a:custGeom>
            <a:avLst/>
            <a:gdLst/>
            <a:ahLst/>
            <a:cxnLst/>
            <a:rect l="l" t="t" r="r" b="b"/>
            <a:pathLst>
              <a:path w="4899948" h="3068592">
                <a:moveTo>
                  <a:pt x="0" y="0"/>
                </a:moveTo>
                <a:lnTo>
                  <a:pt x="4899948" y="0"/>
                </a:lnTo>
                <a:lnTo>
                  <a:pt x="4899948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7" name="Freeform 7"/>
          <p:cNvSpPr/>
          <p:nvPr/>
        </p:nvSpPr>
        <p:spPr>
          <a:xfrm>
            <a:off x="12686214" y="-2578193"/>
            <a:ext cx="4292424" cy="3870986"/>
          </a:xfrm>
          <a:custGeom>
            <a:avLst/>
            <a:gdLst/>
            <a:ahLst/>
            <a:cxnLst/>
            <a:rect l="l" t="t" r="r" b="b"/>
            <a:pathLst>
              <a:path w="4292424" h="3870986">
                <a:moveTo>
                  <a:pt x="0" y="0"/>
                </a:moveTo>
                <a:lnTo>
                  <a:pt x="4292424" y="0"/>
                </a:lnTo>
                <a:lnTo>
                  <a:pt x="4292424" y="3870986"/>
                </a:lnTo>
                <a:lnTo>
                  <a:pt x="0" y="387098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8" name="Freeform 8"/>
          <p:cNvSpPr/>
          <p:nvPr/>
        </p:nvSpPr>
        <p:spPr>
          <a:xfrm>
            <a:off x="10138935" y="9258300"/>
            <a:ext cx="4076270" cy="2863579"/>
          </a:xfrm>
          <a:custGeom>
            <a:avLst/>
            <a:gdLst/>
            <a:ahLst/>
            <a:cxnLst/>
            <a:rect l="l" t="t" r="r" b="b"/>
            <a:pathLst>
              <a:path w="4076270" h="2863579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9" name="Freeform 9"/>
          <p:cNvSpPr/>
          <p:nvPr/>
        </p:nvSpPr>
        <p:spPr>
          <a:xfrm>
            <a:off x="7409323" y="-2700100"/>
            <a:ext cx="5493058" cy="4114800"/>
          </a:xfrm>
          <a:custGeom>
            <a:avLst/>
            <a:gdLst/>
            <a:ahLst/>
            <a:cxnLst/>
            <a:rect l="l" t="t" r="r" b="b"/>
            <a:pathLst>
              <a:path w="5493058" h="4114800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0" name="Freeform 10"/>
          <p:cNvSpPr/>
          <p:nvPr/>
        </p:nvSpPr>
        <p:spPr>
          <a:xfrm rot="4747568">
            <a:off x="-2972342" y="3665317"/>
            <a:ext cx="4896097" cy="2735694"/>
          </a:xfrm>
          <a:custGeom>
            <a:avLst/>
            <a:gdLst/>
            <a:ahLst/>
            <a:cxnLst/>
            <a:rect l="l" t="t" r="r" b="b"/>
            <a:pathLst>
              <a:path w="4896097" h="2735694">
                <a:moveTo>
                  <a:pt x="0" y="0"/>
                </a:moveTo>
                <a:lnTo>
                  <a:pt x="4896097" y="0"/>
                </a:lnTo>
                <a:lnTo>
                  <a:pt x="4896097" y="2735694"/>
                </a:lnTo>
                <a:lnTo>
                  <a:pt x="0" y="2735694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1" name="Freeform 11"/>
          <p:cNvSpPr/>
          <p:nvPr/>
        </p:nvSpPr>
        <p:spPr>
          <a:xfrm>
            <a:off x="4831481" y="-1626507"/>
            <a:ext cx="2892762" cy="2919301"/>
          </a:xfrm>
          <a:custGeom>
            <a:avLst/>
            <a:gdLst/>
            <a:ahLst/>
            <a:cxnLst/>
            <a:rect l="l" t="t" r="r" b="b"/>
            <a:pathLst>
              <a:path w="2892762" h="2919301">
                <a:moveTo>
                  <a:pt x="0" y="0"/>
                </a:moveTo>
                <a:lnTo>
                  <a:pt x="2892761" y="0"/>
                </a:lnTo>
                <a:lnTo>
                  <a:pt x="2892761" y="2919300"/>
                </a:lnTo>
                <a:lnTo>
                  <a:pt x="0" y="2919300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2" name="Freeform 12"/>
          <p:cNvSpPr/>
          <p:nvPr/>
        </p:nvSpPr>
        <p:spPr>
          <a:xfrm>
            <a:off x="17259300" y="2262342"/>
            <a:ext cx="3575541" cy="3575541"/>
          </a:xfrm>
          <a:custGeom>
            <a:avLst/>
            <a:gdLst/>
            <a:ahLst/>
            <a:cxnLst/>
            <a:rect l="l" t="t" r="r" b="b"/>
            <a:pathLst>
              <a:path w="3575541" h="3575541">
                <a:moveTo>
                  <a:pt x="0" y="0"/>
                </a:moveTo>
                <a:lnTo>
                  <a:pt x="3575541" y="0"/>
                </a:lnTo>
                <a:lnTo>
                  <a:pt x="3575541" y="3575541"/>
                </a:lnTo>
                <a:lnTo>
                  <a:pt x="0" y="3575541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3" name="Freeform 13"/>
          <p:cNvSpPr/>
          <p:nvPr/>
        </p:nvSpPr>
        <p:spPr>
          <a:xfrm>
            <a:off x="2570549" y="9093737"/>
            <a:ext cx="2587020" cy="2386526"/>
          </a:xfrm>
          <a:custGeom>
            <a:avLst/>
            <a:gdLst/>
            <a:ahLst/>
            <a:cxnLst/>
            <a:rect l="l" t="t" r="r" b="b"/>
            <a:pathLst>
              <a:path w="2587020" h="2386526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4" name="Freeform 14"/>
          <p:cNvSpPr/>
          <p:nvPr/>
        </p:nvSpPr>
        <p:spPr>
          <a:xfrm rot="-5282649">
            <a:off x="16440369" y="6970869"/>
            <a:ext cx="3382987" cy="1154444"/>
          </a:xfrm>
          <a:custGeom>
            <a:avLst/>
            <a:gdLst/>
            <a:ahLst/>
            <a:cxnLst/>
            <a:rect l="l" t="t" r="r" b="b"/>
            <a:pathLst>
              <a:path w="3382987" h="1154444">
                <a:moveTo>
                  <a:pt x="0" y="0"/>
                </a:moveTo>
                <a:lnTo>
                  <a:pt x="3382987" y="0"/>
                </a:lnTo>
                <a:lnTo>
                  <a:pt x="3382987" y="1154445"/>
                </a:lnTo>
                <a:lnTo>
                  <a:pt x="0" y="1154445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5" name="Freeform 15"/>
          <p:cNvSpPr/>
          <p:nvPr/>
        </p:nvSpPr>
        <p:spPr>
          <a:xfrm>
            <a:off x="16978638" y="-642644"/>
            <a:ext cx="3104522" cy="3342688"/>
          </a:xfrm>
          <a:custGeom>
            <a:avLst/>
            <a:gdLst/>
            <a:ahLst/>
            <a:cxnLst/>
            <a:rect l="l" t="t" r="r" b="b"/>
            <a:pathLst>
              <a:path w="3104522" h="3342688">
                <a:moveTo>
                  <a:pt x="0" y="0"/>
                </a:moveTo>
                <a:lnTo>
                  <a:pt x="3104522" y="0"/>
                </a:lnTo>
                <a:lnTo>
                  <a:pt x="3104522" y="3342688"/>
                </a:lnTo>
                <a:lnTo>
                  <a:pt x="0" y="3342688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6" name="TextBox 16"/>
          <p:cNvSpPr txBox="1"/>
          <p:nvPr/>
        </p:nvSpPr>
        <p:spPr>
          <a:xfrm>
            <a:off x="3814858" y="3528525"/>
            <a:ext cx="10910396" cy="33645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699"/>
              </a:lnSpc>
            </a:pPr>
            <a:r>
              <a:rPr lang="en-US" sz="14597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Thank you very much!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553980" y="866775"/>
            <a:ext cx="13180039" cy="14509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899"/>
              </a:lnSpc>
            </a:pPr>
            <a:r>
              <a:rPr lang="en-US" sz="8499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PRESENTED BY 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5702946" y="8800282"/>
            <a:ext cx="6882108" cy="464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2700" dirty="0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 2024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949209" y="4494530"/>
            <a:ext cx="4480960" cy="7929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14724" lvl="1" indent="-507362" algn="l">
              <a:lnSpc>
                <a:spcPts val="6579"/>
              </a:lnSpc>
              <a:buFont typeface="Arial"/>
              <a:buChar char="•"/>
            </a:pPr>
            <a:r>
              <a:rPr lang="en-US" sz="4699" dirty="0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BAPA RAO</a:t>
            </a:r>
          </a:p>
        </p:txBody>
      </p:sp>
      <p:sp>
        <p:nvSpPr>
          <p:cNvPr id="5" name="AutoShape 5"/>
          <p:cNvSpPr/>
          <p:nvPr/>
        </p:nvSpPr>
        <p:spPr>
          <a:xfrm>
            <a:off x="-260599" y="9061267"/>
            <a:ext cx="7105264" cy="19050"/>
          </a:xfrm>
          <a:prstGeom prst="line">
            <a:avLst/>
          </a:prstGeom>
          <a:ln w="114300" cap="flat">
            <a:solidFill>
              <a:srgbClr val="9FC3D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6"/>
          <p:cNvSpPr/>
          <p:nvPr/>
        </p:nvSpPr>
        <p:spPr>
          <a:xfrm>
            <a:off x="11430169" y="9061267"/>
            <a:ext cx="7105264" cy="19050"/>
          </a:xfrm>
          <a:prstGeom prst="line">
            <a:avLst/>
          </a:prstGeom>
          <a:ln w="114300" cap="flat">
            <a:solidFill>
              <a:srgbClr val="9FC3D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7" name="Group 7"/>
          <p:cNvGrpSpPr/>
          <p:nvPr/>
        </p:nvGrpSpPr>
        <p:grpSpPr>
          <a:xfrm>
            <a:off x="15859155" y="0"/>
            <a:ext cx="1562612" cy="1673225"/>
            <a:chOff x="0" y="0"/>
            <a:chExt cx="2083482" cy="2230967"/>
          </a:xfrm>
        </p:grpSpPr>
        <p:grpSp>
          <p:nvGrpSpPr>
            <p:cNvPr id="8" name="Group 8"/>
            <p:cNvGrpSpPr/>
            <p:nvPr/>
          </p:nvGrpSpPr>
          <p:grpSpPr>
            <a:xfrm>
              <a:off x="75599" y="0"/>
              <a:ext cx="1932284" cy="2230967"/>
              <a:chOff x="0" y="0"/>
              <a:chExt cx="703982" cy="8128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703982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703982" h="812800">
                    <a:moveTo>
                      <a:pt x="234787" y="793731"/>
                    </a:moveTo>
                    <a:cubicBezTo>
                      <a:pt x="270879" y="805245"/>
                      <a:pt x="311910" y="812800"/>
                      <a:pt x="352180" y="812800"/>
                    </a:cubicBezTo>
                    <a:cubicBezTo>
                      <a:pt x="392452" y="812800"/>
                      <a:pt x="431204" y="806323"/>
                      <a:pt x="466915" y="794809"/>
                    </a:cubicBezTo>
                    <a:cubicBezTo>
                      <a:pt x="467675" y="794450"/>
                      <a:pt x="468435" y="794450"/>
                      <a:pt x="469194" y="794090"/>
                    </a:cubicBezTo>
                    <a:cubicBezTo>
                      <a:pt x="603304" y="748035"/>
                      <a:pt x="702082" y="626421"/>
                      <a:pt x="703982" y="484298"/>
                    </a:cubicBezTo>
                    <a:lnTo>
                      <a:pt x="703982" y="0"/>
                    </a:lnTo>
                    <a:lnTo>
                      <a:pt x="0" y="0"/>
                    </a:lnTo>
                    <a:lnTo>
                      <a:pt x="0" y="483939"/>
                    </a:lnTo>
                    <a:cubicBezTo>
                      <a:pt x="1900" y="627140"/>
                      <a:pt x="99158" y="748755"/>
                      <a:pt x="234787" y="793731"/>
                    </a:cubicBezTo>
                    <a:close/>
                  </a:path>
                </a:pathLst>
              </a:custGeom>
              <a:solidFill>
                <a:srgbClr val="9FC3D0"/>
              </a:solidFill>
            </p:spPr>
          </p:sp>
          <p:sp>
            <p:nvSpPr>
              <p:cNvPr id="10" name="TextBox 10"/>
              <p:cNvSpPr txBox="1"/>
              <p:nvPr/>
            </p:nvSpPr>
            <p:spPr>
              <a:xfrm>
                <a:off x="0" y="-47625"/>
                <a:ext cx="703982" cy="733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1" name="TextBox 11"/>
            <p:cNvSpPr txBox="1"/>
            <p:nvPr/>
          </p:nvSpPr>
          <p:spPr>
            <a:xfrm>
              <a:off x="0" y="437582"/>
              <a:ext cx="2083482" cy="12415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805"/>
                </a:lnSpc>
              </a:pPr>
              <a:r>
                <a:rPr lang="en-US" sz="5575" b="1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2</a:t>
              </a:r>
            </a:p>
          </p:txBody>
        </p:sp>
      </p:grpSp>
      <p:sp>
        <p:nvSpPr>
          <p:cNvPr id="12" name="Freeform 12"/>
          <p:cNvSpPr/>
          <p:nvPr/>
        </p:nvSpPr>
        <p:spPr>
          <a:xfrm>
            <a:off x="-2845001" y="434334"/>
            <a:ext cx="7315200" cy="2477783"/>
          </a:xfrm>
          <a:custGeom>
            <a:avLst/>
            <a:gdLst/>
            <a:ahLst/>
            <a:cxnLst/>
            <a:rect l="l" t="t" r="r" b="b"/>
            <a:pathLst>
              <a:path w="7315200" h="2477783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3601700" y="6142060"/>
            <a:ext cx="7315200" cy="2477783"/>
          </a:xfrm>
          <a:custGeom>
            <a:avLst/>
            <a:gdLst/>
            <a:ahLst/>
            <a:cxnLst/>
            <a:rect l="l" t="t" r="r" b="b"/>
            <a:pathLst>
              <a:path w="7315200" h="2477783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-886757" y="5074942"/>
            <a:ext cx="20061513" cy="0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>
            <a:off x="12583714" y="4823914"/>
            <a:ext cx="502056" cy="502056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535715" y="277085"/>
                  </a:lnTo>
                  <a:lnTo>
                    <a:pt x="812800" y="406400"/>
                  </a:lnTo>
                  <a:lnTo>
                    <a:pt x="535715" y="535715"/>
                  </a:lnTo>
                  <a:lnTo>
                    <a:pt x="406400" y="812800"/>
                  </a:lnTo>
                  <a:lnTo>
                    <a:pt x="277085" y="535715"/>
                  </a:lnTo>
                  <a:lnTo>
                    <a:pt x="0" y="406400"/>
                  </a:lnTo>
                  <a:lnTo>
                    <a:pt x="277085" y="27708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190500" y="219075"/>
              <a:ext cx="431800" cy="403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26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6192152" y="4823914"/>
            <a:ext cx="502056" cy="502056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535715" y="277085"/>
                  </a:lnTo>
                  <a:lnTo>
                    <a:pt x="812800" y="406400"/>
                  </a:lnTo>
                  <a:lnTo>
                    <a:pt x="535715" y="535715"/>
                  </a:lnTo>
                  <a:lnTo>
                    <a:pt x="406400" y="812800"/>
                  </a:lnTo>
                  <a:lnTo>
                    <a:pt x="277085" y="535715"/>
                  </a:lnTo>
                  <a:lnTo>
                    <a:pt x="0" y="406400"/>
                  </a:lnTo>
                  <a:lnTo>
                    <a:pt x="277085" y="27708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190500" y="219075"/>
              <a:ext cx="431800" cy="403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66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4873558" y="2600132"/>
            <a:ext cx="8822997" cy="15402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5917"/>
              </a:lnSpc>
              <a:spcBef>
                <a:spcPct val="0"/>
              </a:spcBef>
            </a:pPr>
            <a:r>
              <a:rPr lang="en-US" sz="6100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INTODUCTION TO THE PROBLEM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192152" y="5402170"/>
            <a:ext cx="2197323" cy="679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50"/>
              </a:lnSpc>
            </a:pPr>
            <a:r>
              <a:rPr lang="en-US" sz="5000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01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583714" y="5503770"/>
            <a:ext cx="2197323" cy="679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50"/>
              </a:lnSpc>
            </a:pPr>
            <a:r>
              <a:rPr lang="en-US" sz="5000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02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101574" y="6561712"/>
            <a:ext cx="3968393" cy="28860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99"/>
              </a:lnSpc>
            </a:pPr>
            <a:r>
              <a:rPr lang="en-US" sz="249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The problem becomes increasingly challenging as the number of people and debts increases, requiring efficient algorithms.</a:t>
            </a:r>
          </a:p>
          <a:p>
            <a:pPr algn="ctr">
              <a:lnSpc>
                <a:spcPts val="3899"/>
              </a:lnSpc>
            </a:pPr>
            <a:endParaRPr lang="en-US" sz="2499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4" name="Freeform 14"/>
          <p:cNvSpPr/>
          <p:nvPr/>
        </p:nvSpPr>
        <p:spPr>
          <a:xfrm>
            <a:off x="-1573240" y="8893298"/>
            <a:ext cx="4051334" cy="2765036"/>
          </a:xfrm>
          <a:custGeom>
            <a:avLst/>
            <a:gdLst/>
            <a:ahLst/>
            <a:cxnLst/>
            <a:rect l="l" t="t" r="r" b="b"/>
            <a:pathLst>
              <a:path w="4051334" h="2765036">
                <a:moveTo>
                  <a:pt x="0" y="0"/>
                </a:moveTo>
                <a:lnTo>
                  <a:pt x="4051334" y="0"/>
                </a:lnTo>
                <a:lnTo>
                  <a:pt x="4051334" y="2765036"/>
                </a:lnTo>
                <a:lnTo>
                  <a:pt x="0" y="276503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5262955" y="8864586"/>
            <a:ext cx="4602314" cy="3618569"/>
          </a:xfrm>
          <a:custGeom>
            <a:avLst/>
            <a:gdLst/>
            <a:ahLst/>
            <a:cxnLst/>
            <a:rect l="l" t="t" r="r" b="b"/>
            <a:pathLst>
              <a:path w="4602314" h="3618569">
                <a:moveTo>
                  <a:pt x="0" y="0"/>
                </a:moveTo>
                <a:lnTo>
                  <a:pt x="4602314" y="0"/>
                </a:lnTo>
                <a:lnTo>
                  <a:pt x="4602314" y="3618569"/>
                </a:lnTo>
                <a:lnTo>
                  <a:pt x="0" y="361856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6" name="Freeform 16"/>
          <p:cNvSpPr/>
          <p:nvPr/>
        </p:nvSpPr>
        <p:spPr>
          <a:xfrm>
            <a:off x="-674156" y="-1322787"/>
            <a:ext cx="4224468" cy="2645573"/>
          </a:xfrm>
          <a:custGeom>
            <a:avLst/>
            <a:gdLst/>
            <a:ahLst/>
            <a:cxnLst/>
            <a:rect l="l" t="t" r="r" b="b"/>
            <a:pathLst>
              <a:path w="4224468" h="2645573">
                <a:moveTo>
                  <a:pt x="0" y="0"/>
                </a:moveTo>
                <a:lnTo>
                  <a:pt x="4224468" y="0"/>
                </a:lnTo>
                <a:lnTo>
                  <a:pt x="4224468" y="2645574"/>
                </a:lnTo>
                <a:lnTo>
                  <a:pt x="0" y="264557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7" name="Freeform 17"/>
          <p:cNvSpPr/>
          <p:nvPr/>
        </p:nvSpPr>
        <p:spPr>
          <a:xfrm>
            <a:off x="11101574" y="9560661"/>
            <a:ext cx="3169280" cy="2226419"/>
          </a:xfrm>
          <a:custGeom>
            <a:avLst/>
            <a:gdLst/>
            <a:ahLst/>
            <a:cxnLst/>
            <a:rect l="l" t="t" r="r" b="b"/>
            <a:pathLst>
              <a:path w="3169280" h="2226419">
                <a:moveTo>
                  <a:pt x="0" y="0"/>
                </a:moveTo>
                <a:lnTo>
                  <a:pt x="3169280" y="0"/>
                </a:lnTo>
                <a:lnTo>
                  <a:pt x="3169280" y="2226419"/>
                </a:lnTo>
                <a:lnTo>
                  <a:pt x="0" y="222641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8" name="Freeform 18"/>
          <p:cNvSpPr/>
          <p:nvPr/>
        </p:nvSpPr>
        <p:spPr>
          <a:xfrm>
            <a:off x="9653627" y="-3037933"/>
            <a:ext cx="5493058" cy="4114800"/>
          </a:xfrm>
          <a:custGeom>
            <a:avLst/>
            <a:gdLst/>
            <a:ahLst/>
            <a:cxnLst/>
            <a:rect l="l" t="t" r="r" b="b"/>
            <a:pathLst>
              <a:path w="5493058" h="4114800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9" name="Freeform 19"/>
          <p:cNvSpPr/>
          <p:nvPr/>
        </p:nvSpPr>
        <p:spPr>
          <a:xfrm rot="-5400000">
            <a:off x="4745771" y="-1877331"/>
            <a:ext cx="2892762" cy="2919301"/>
          </a:xfrm>
          <a:custGeom>
            <a:avLst/>
            <a:gdLst/>
            <a:ahLst/>
            <a:cxnLst/>
            <a:rect l="l" t="t" r="r" b="b"/>
            <a:pathLst>
              <a:path w="2892762" h="2919301">
                <a:moveTo>
                  <a:pt x="0" y="0"/>
                </a:moveTo>
                <a:lnTo>
                  <a:pt x="2892761" y="0"/>
                </a:lnTo>
                <a:lnTo>
                  <a:pt x="2892761" y="2919301"/>
                </a:lnTo>
                <a:lnTo>
                  <a:pt x="0" y="2919301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20" name="Freeform 20"/>
          <p:cNvSpPr/>
          <p:nvPr/>
        </p:nvSpPr>
        <p:spPr>
          <a:xfrm>
            <a:off x="2932282" y="9271808"/>
            <a:ext cx="2587020" cy="2386526"/>
          </a:xfrm>
          <a:custGeom>
            <a:avLst/>
            <a:gdLst/>
            <a:ahLst/>
            <a:cxnLst/>
            <a:rect l="l" t="t" r="r" b="b"/>
            <a:pathLst>
              <a:path w="2587020" h="2386526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21" name="Freeform 21"/>
          <p:cNvSpPr/>
          <p:nvPr/>
        </p:nvSpPr>
        <p:spPr>
          <a:xfrm>
            <a:off x="15262955" y="-1072630"/>
            <a:ext cx="1996345" cy="2149497"/>
          </a:xfrm>
          <a:custGeom>
            <a:avLst/>
            <a:gdLst/>
            <a:ahLst/>
            <a:cxnLst/>
            <a:rect l="l" t="t" r="r" b="b"/>
            <a:pathLst>
              <a:path w="1996345" h="2149497">
                <a:moveTo>
                  <a:pt x="0" y="0"/>
                </a:moveTo>
                <a:lnTo>
                  <a:pt x="1996345" y="0"/>
                </a:lnTo>
                <a:lnTo>
                  <a:pt x="1996345" y="2149497"/>
                </a:lnTo>
                <a:lnTo>
                  <a:pt x="0" y="2149497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22" name="TextBox 22"/>
          <p:cNvSpPr txBox="1"/>
          <p:nvPr/>
        </p:nvSpPr>
        <p:spPr>
          <a:xfrm>
            <a:off x="4710016" y="6408848"/>
            <a:ext cx="3608455" cy="2886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81"/>
              </a:lnSpc>
              <a:spcBef>
                <a:spcPct val="0"/>
              </a:spcBef>
            </a:pPr>
            <a:endParaRPr dirty="0"/>
          </a:p>
          <a:p>
            <a:pPr algn="ctr">
              <a:lnSpc>
                <a:spcPts val="489"/>
              </a:lnSpc>
              <a:spcBef>
                <a:spcPct val="0"/>
              </a:spcBef>
            </a:pPr>
            <a:endParaRPr dirty="0"/>
          </a:p>
          <a:p>
            <a:pPr algn="ctr">
              <a:lnSpc>
                <a:spcPts val="2781"/>
              </a:lnSpc>
              <a:spcBef>
                <a:spcPct val="0"/>
              </a:spcBef>
            </a:pPr>
            <a:r>
              <a:rPr lang="en-US" sz="2700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Identifying the optimal way to settle debts among a group of people to minimize the total number of transactions.</a:t>
            </a:r>
          </a:p>
          <a:p>
            <a:pPr algn="ctr">
              <a:lnSpc>
                <a:spcPts val="2781"/>
              </a:lnSpc>
              <a:spcBef>
                <a:spcPct val="0"/>
              </a:spcBef>
            </a:pPr>
            <a:endParaRPr lang="en-US" sz="2700" dirty="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5187421" y="6003197"/>
            <a:ext cx="3077766" cy="4076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90"/>
              </a:lnSpc>
              <a:spcBef>
                <a:spcPct val="0"/>
              </a:spcBef>
            </a:pPr>
            <a:r>
              <a:rPr lang="en-US" sz="3000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Debt Settlement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1795502" y="6035579"/>
            <a:ext cx="2786126" cy="4989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811"/>
              </a:lnSpc>
              <a:spcBef>
                <a:spcPct val="0"/>
              </a:spcBef>
            </a:pPr>
            <a:r>
              <a:rPr lang="en-US" sz="3700" b="1" dirty="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Complexity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1672061" y="585713"/>
            <a:ext cx="5587239" cy="3102501"/>
            <a:chOff x="0" y="0"/>
            <a:chExt cx="2065940" cy="114718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065940" cy="1147183"/>
            </a:xfrm>
            <a:custGeom>
              <a:avLst/>
              <a:gdLst/>
              <a:ahLst/>
              <a:cxnLst/>
              <a:rect l="l" t="t" r="r" b="b"/>
              <a:pathLst>
                <a:path w="2065940" h="1147183">
                  <a:moveTo>
                    <a:pt x="20785" y="0"/>
                  </a:moveTo>
                  <a:lnTo>
                    <a:pt x="2045156" y="0"/>
                  </a:lnTo>
                  <a:cubicBezTo>
                    <a:pt x="2056635" y="0"/>
                    <a:pt x="2065940" y="9306"/>
                    <a:pt x="2065940" y="20785"/>
                  </a:cubicBezTo>
                  <a:lnTo>
                    <a:pt x="2065940" y="1126398"/>
                  </a:lnTo>
                  <a:cubicBezTo>
                    <a:pt x="2065940" y="1137877"/>
                    <a:pt x="2056635" y="1147183"/>
                    <a:pt x="2045156" y="1147183"/>
                  </a:cubicBezTo>
                  <a:lnTo>
                    <a:pt x="20785" y="1147183"/>
                  </a:lnTo>
                  <a:cubicBezTo>
                    <a:pt x="9306" y="1147183"/>
                    <a:pt x="0" y="1137877"/>
                    <a:pt x="0" y="1126398"/>
                  </a:cubicBezTo>
                  <a:lnTo>
                    <a:pt x="0" y="20785"/>
                  </a:lnTo>
                  <a:cubicBezTo>
                    <a:pt x="0" y="9306"/>
                    <a:pt x="9306" y="0"/>
                    <a:pt x="20785" y="0"/>
                  </a:cubicBezTo>
                  <a:close/>
                </a:path>
              </a:pathLst>
            </a:custGeom>
            <a:solidFill>
              <a:srgbClr val="8AB7E2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76200"/>
              <a:ext cx="2065940" cy="12233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1672061" y="6078559"/>
            <a:ext cx="5587239" cy="3179741"/>
            <a:chOff x="0" y="0"/>
            <a:chExt cx="2065940" cy="117574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065940" cy="1175743"/>
            </a:xfrm>
            <a:custGeom>
              <a:avLst/>
              <a:gdLst/>
              <a:ahLst/>
              <a:cxnLst/>
              <a:rect l="l" t="t" r="r" b="b"/>
              <a:pathLst>
                <a:path w="2065940" h="1175743">
                  <a:moveTo>
                    <a:pt x="20785" y="0"/>
                  </a:moveTo>
                  <a:lnTo>
                    <a:pt x="2045156" y="0"/>
                  </a:lnTo>
                  <a:cubicBezTo>
                    <a:pt x="2056635" y="0"/>
                    <a:pt x="2065940" y="9306"/>
                    <a:pt x="2065940" y="20785"/>
                  </a:cubicBezTo>
                  <a:lnTo>
                    <a:pt x="2065940" y="1154958"/>
                  </a:lnTo>
                  <a:cubicBezTo>
                    <a:pt x="2065940" y="1166437"/>
                    <a:pt x="2056635" y="1175743"/>
                    <a:pt x="2045156" y="1175743"/>
                  </a:cubicBezTo>
                  <a:lnTo>
                    <a:pt x="20785" y="1175743"/>
                  </a:lnTo>
                  <a:cubicBezTo>
                    <a:pt x="9306" y="1175743"/>
                    <a:pt x="0" y="1166437"/>
                    <a:pt x="0" y="1154958"/>
                  </a:cubicBezTo>
                  <a:lnTo>
                    <a:pt x="0" y="20785"/>
                  </a:lnTo>
                  <a:cubicBezTo>
                    <a:pt x="0" y="9306"/>
                    <a:pt x="9306" y="0"/>
                    <a:pt x="20785" y="0"/>
                  </a:cubicBezTo>
                  <a:close/>
                </a:path>
              </a:pathLst>
            </a:custGeom>
            <a:solidFill>
              <a:srgbClr val="8AB7E2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76200"/>
              <a:ext cx="2065940" cy="12519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028700" y="585713"/>
            <a:ext cx="5587239" cy="3105909"/>
            <a:chOff x="0" y="0"/>
            <a:chExt cx="2065940" cy="114844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065940" cy="1148443"/>
            </a:xfrm>
            <a:custGeom>
              <a:avLst/>
              <a:gdLst/>
              <a:ahLst/>
              <a:cxnLst/>
              <a:rect l="l" t="t" r="r" b="b"/>
              <a:pathLst>
                <a:path w="2065940" h="1148443">
                  <a:moveTo>
                    <a:pt x="20785" y="0"/>
                  </a:moveTo>
                  <a:lnTo>
                    <a:pt x="2045156" y="0"/>
                  </a:lnTo>
                  <a:cubicBezTo>
                    <a:pt x="2056635" y="0"/>
                    <a:pt x="2065940" y="9306"/>
                    <a:pt x="2065940" y="20785"/>
                  </a:cubicBezTo>
                  <a:lnTo>
                    <a:pt x="2065940" y="1127658"/>
                  </a:lnTo>
                  <a:cubicBezTo>
                    <a:pt x="2065940" y="1139137"/>
                    <a:pt x="2056635" y="1148443"/>
                    <a:pt x="2045156" y="1148443"/>
                  </a:cubicBezTo>
                  <a:lnTo>
                    <a:pt x="20785" y="1148443"/>
                  </a:lnTo>
                  <a:cubicBezTo>
                    <a:pt x="9306" y="1148443"/>
                    <a:pt x="0" y="1139137"/>
                    <a:pt x="0" y="1127658"/>
                  </a:cubicBezTo>
                  <a:lnTo>
                    <a:pt x="0" y="20785"/>
                  </a:lnTo>
                  <a:cubicBezTo>
                    <a:pt x="0" y="9306"/>
                    <a:pt x="9306" y="0"/>
                    <a:pt x="20785" y="0"/>
                  </a:cubicBezTo>
                  <a:close/>
                </a:path>
              </a:pathLst>
            </a:custGeom>
            <a:solidFill>
              <a:srgbClr val="8AB7E2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2065940" cy="11865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763882" y="6078559"/>
            <a:ext cx="5587239" cy="3183149"/>
            <a:chOff x="0" y="0"/>
            <a:chExt cx="2065940" cy="117700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065940" cy="1177003"/>
            </a:xfrm>
            <a:custGeom>
              <a:avLst/>
              <a:gdLst/>
              <a:ahLst/>
              <a:cxnLst/>
              <a:rect l="l" t="t" r="r" b="b"/>
              <a:pathLst>
                <a:path w="2065940" h="1177003">
                  <a:moveTo>
                    <a:pt x="20785" y="0"/>
                  </a:moveTo>
                  <a:lnTo>
                    <a:pt x="2045156" y="0"/>
                  </a:lnTo>
                  <a:cubicBezTo>
                    <a:pt x="2056635" y="0"/>
                    <a:pt x="2065940" y="9306"/>
                    <a:pt x="2065940" y="20785"/>
                  </a:cubicBezTo>
                  <a:lnTo>
                    <a:pt x="2065940" y="1156218"/>
                  </a:lnTo>
                  <a:cubicBezTo>
                    <a:pt x="2065940" y="1167697"/>
                    <a:pt x="2056635" y="1177003"/>
                    <a:pt x="2045156" y="1177003"/>
                  </a:cubicBezTo>
                  <a:lnTo>
                    <a:pt x="20785" y="1177003"/>
                  </a:lnTo>
                  <a:cubicBezTo>
                    <a:pt x="9306" y="1177003"/>
                    <a:pt x="0" y="1167697"/>
                    <a:pt x="0" y="1156218"/>
                  </a:cubicBezTo>
                  <a:lnTo>
                    <a:pt x="0" y="20785"/>
                  </a:lnTo>
                  <a:cubicBezTo>
                    <a:pt x="0" y="9306"/>
                    <a:pt x="9306" y="0"/>
                    <a:pt x="20785" y="0"/>
                  </a:cubicBezTo>
                  <a:close/>
                </a:path>
              </a:pathLst>
            </a:custGeom>
            <a:solidFill>
              <a:srgbClr val="8AB7E2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76200"/>
              <a:ext cx="2065940" cy="12532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 rot="-7900054">
            <a:off x="7348622" y="2133028"/>
            <a:ext cx="1012981" cy="454921"/>
          </a:xfrm>
          <a:custGeom>
            <a:avLst/>
            <a:gdLst/>
            <a:ahLst/>
            <a:cxnLst/>
            <a:rect l="l" t="t" r="r" b="b"/>
            <a:pathLst>
              <a:path w="1012981" h="454921">
                <a:moveTo>
                  <a:pt x="0" y="0"/>
                </a:moveTo>
                <a:lnTo>
                  <a:pt x="1012982" y="0"/>
                </a:lnTo>
                <a:lnTo>
                  <a:pt x="1012982" y="454921"/>
                </a:lnTo>
                <a:lnTo>
                  <a:pt x="0" y="45492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 rot="-2700000">
            <a:off x="10017119" y="2144497"/>
            <a:ext cx="1012981" cy="454921"/>
          </a:xfrm>
          <a:custGeom>
            <a:avLst/>
            <a:gdLst/>
            <a:ahLst/>
            <a:cxnLst/>
            <a:rect l="l" t="t" r="r" b="b"/>
            <a:pathLst>
              <a:path w="1012981" h="454921">
                <a:moveTo>
                  <a:pt x="0" y="0"/>
                </a:moveTo>
                <a:lnTo>
                  <a:pt x="1012982" y="0"/>
                </a:lnTo>
                <a:lnTo>
                  <a:pt x="1012982" y="454921"/>
                </a:lnTo>
                <a:lnTo>
                  <a:pt x="0" y="45492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 rot="3209977">
            <a:off x="9982257" y="7689589"/>
            <a:ext cx="1012981" cy="454921"/>
          </a:xfrm>
          <a:custGeom>
            <a:avLst/>
            <a:gdLst/>
            <a:ahLst/>
            <a:cxnLst/>
            <a:rect l="l" t="t" r="r" b="b"/>
            <a:pathLst>
              <a:path w="1012981" h="454921">
                <a:moveTo>
                  <a:pt x="0" y="0"/>
                </a:moveTo>
                <a:lnTo>
                  <a:pt x="1012981" y="0"/>
                </a:lnTo>
                <a:lnTo>
                  <a:pt x="1012981" y="454921"/>
                </a:lnTo>
                <a:lnTo>
                  <a:pt x="0" y="45492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 rot="7866361">
            <a:off x="7243302" y="7665457"/>
            <a:ext cx="1012981" cy="454921"/>
          </a:xfrm>
          <a:custGeom>
            <a:avLst/>
            <a:gdLst/>
            <a:ahLst/>
            <a:cxnLst/>
            <a:rect l="l" t="t" r="r" b="b"/>
            <a:pathLst>
              <a:path w="1012981" h="454921">
                <a:moveTo>
                  <a:pt x="0" y="0"/>
                </a:moveTo>
                <a:lnTo>
                  <a:pt x="1012982" y="0"/>
                </a:lnTo>
                <a:lnTo>
                  <a:pt x="1012982" y="454921"/>
                </a:lnTo>
                <a:lnTo>
                  <a:pt x="0" y="45492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12126735" y="1469314"/>
            <a:ext cx="4905227" cy="19423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114"/>
              </a:lnSpc>
              <a:spcBef>
                <a:spcPct val="0"/>
              </a:spcBef>
            </a:pPr>
            <a:r>
              <a:rPr lang="en-US" sz="209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Process the input transactions to calculate the net balance for each person, identifying who owes money (debtors) and who is owed money (creditors).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1899398" y="7317455"/>
            <a:ext cx="5132565" cy="15053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68"/>
              </a:lnSpc>
              <a:spcBef>
                <a:spcPct val="0"/>
              </a:spcBef>
            </a:pPr>
            <a:r>
              <a:rPr lang="en-US" sz="205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Use a greedy algorithm to match debtors and creditors, minimizing each transaction amount by the smallest possible balance at each step until all debts are settled.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577819" y="1580280"/>
            <a:ext cx="4508485" cy="1497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93"/>
              </a:lnSpc>
            </a:pPr>
            <a:r>
              <a:rPr lang="en-US" sz="200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Reduce the number of individual transactions required to settle debts among multiple people using a minimal transaction strategy.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028700" y="7304585"/>
            <a:ext cx="5057603" cy="18410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70"/>
              </a:lnSpc>
            </a:pPr>
            <a:r>
              <a:rPr lang="en-US" sz="1993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Implement a min-heap structure to maintain and efficiently access the minimum debt or credit amount, allowing faster matching and settlement of balances.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7646729" y="4372128"/>
            <a:ext cx="2926199" cy="925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  <a:spcBef>
                <a:spcPct val="0"/>
              </a:spcBef>
            </a:pPr>
            <a:r>
              <a:rPr lang="en-US" sz="47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OBJECTIVES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763882" y="933450"/>
            <a:ext cx="5587239" cy="436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9"/>
              </a:lnSpc>
              <a:spcBef>
                <a:spcPct val="0"/>
              </a:spcBef>
            </a:pPr>
            <a:r>
              <a:rPr lang="en-US" sz="2299" b="1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Minimize Total Transactions: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1672061" y="868603"/>
            <a:ext cx="5587239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9"/>
              </a:lnSpc>
              <a:spcBef>
                <a:spcPct val="0"/>
              </a:spcBef>
            </a:pPr>
            <a:r>
              <a:rPr lang="en-US" sz="2299" b="1">
                <a:solidFill>
                  <a:srgbClr val="00000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Calculate Net Balances Efficiently: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763882" y="6359275"/>
            <a:ext cx="5587239" cy="789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9"/>
              </a:lnSpc>
              <a:spcBef>
                <a:spcPct val="0"/>
              </a:spcBef>
            </a:pPr>
            <a:r>
              <a:rPr lang="en-US" sz="2299" b="1">
                <a:solidFill>
                  <a:srgbClr val="00000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Use Efficient Data Structures for Optimization: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2587850" y="6359275"/>
            <a:ext cx="3982998" cy="789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9"/>
              </a:lnSpc>
              <a:spcBef>
                <a:spcPct val="0"/>
              </a:spcBef>
            </a:pPr>
            <a:r>
              <a:rPr lang="en-US" sz="2299" b="1">
                <a:solidFill>
                  <a:srgbClr val="00000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Greedy Matching of Debts </a:t>
            </a:r>
          </a:p>
          <a:p>
            <a:pPr algn="ctr">
              <a:lnSpc>
                <a:spcPts val="3219"/>
              </a:lnSpc>
              <a:spcBef>
                <a:spcPct val="0"/>
              </a:spcBef>
            </a:pPr>
            <a:r>
              <a:rPr lang="en-US" sz="2299" b="1">
                <a:solidFill>
                  <a:srgbClr val="00000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and Credits: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025955" y="-1879094"/>
            <a:ext cx="6626483" cy="5715000"/>
          </a:xfrm>
          <a:custGeom>
            <a:avLst/>
            <a:gdLst/>
            <a:ahLst/>
            <a:cxnLst/>
            <a:rect l="l" t="t" r="r" b="b"/>
            <a:pathLst>
              <a:path w="6626483" h="5715000">
                <a:moveTo>
                  <a:pt x="0" y="0"/>
                </a:moveTo>
                <a:lnTo>
                  <a:pt x="6626483" y="0"/>
                </a:lnTo>
                <a:lnTo>
                  <a:pt x="6626483" y="5715000"/>
                </a:lnTo>
                <a:lnTo>
                  <a:pt x="0" y="5715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5569636">
            <a:off x="1022339" y="-2501331"/>
            <a:ext cx="4096053" cy="7060062"/>
          </a:xfrm>
          <a:custGeom>
            <a:avLst/>
            <a:gdLst/>
            <a:ahLst/>
            <a:cxnLst/>
            <a:rect l="l" t="t" r="r" b="b"/>
            <a:pathLst>
              <a:path w="4096053" h="7060062">
                <a:moveTo>
                  <a:pt x="0" y="0"/>
                </a:moveTo>
                <a:lnTo>
                  <a:pt x="4096054" y="0"/>
                </a:lnTo>
                <a:lnTo>
                  <a:pt x="4096054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3755510">
            <a:off x="16239973" y="7045859"/>
            <a:ext cx="4096053" cy="7060062"/>
          </a:xfrm>
          <a:custGeom>
            <a:avLst/>
            <a:gdLst/>
            <a:ahLst/>
            <a:cxnLst/>
            <a:rect l="l" t="t" r="r" b="b"/>
            <a:pathLst>
              <a:path w="4096053" h="7060062">
                <a:moveTo>
                  <a:pt x="0" y="0"/>
                </a:moveTo>
                <a:lnTo>
                  <a:pt x="4096054" y="0"/>
                </a:lnTo>
                <a:lnTo>
                  <a:pt x="4096054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1266137">
            <a:off x="-2605384" y="8458245"/>
            <a:ext cx="5210769" cy="6721137"/>
          </a:xfrm>
          <a:custGeom>
            <a:avLst/>
            <a:gdLst/>
            <a:ahLst/>
            <a:cxnLst/>
            <a:rect l="l" t="t" r="r" b="b"/>
            <a:pathLst>
              <a:path w="5210769" h="6721137">
                <a:moveTo>
                  <a:pt x="0" y="0"/>
                </a:moveTo>
                <a:lnTo>
                  <a:pt x="5210768" y="0"/>
                </a:lnTo>
                <a:lnTo>
                  <a:pt x="5210768" y="6721137"/>
                </a:lnTo>
                <a:lnTo>
                  <a:pt x="0" y="672113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2835591" y="1864503"/>
            <a:ext cx="13042701" cy="8257153"/>
          </a:xfrm>
          <a:custGeom>
            <a:avLst/>
            <a:gdLst/>
            <a:ahLst/>
            <a:cxnLst/>
            <a:rect l="l" t="t" r="r" b="b"/>
            <a:pathLst>
              <a:path w="13042701" h="8257153">
                <a:moveTo>
                  <a:pt x="0" y="0"/>
                </a:moveTo>
                <a:lnTo>
                  <a:pt x="13042701" y="0"/>
                </a:lnTo>
                <a:lnTo>
                  <a:pt x="13042701" y="8257153"/>
                </a:lnTo>
                <a:lnTo>
                  <a:pt x="0" y="825715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b="-7206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3343708" y="650147"/>
            <a:ext cx="11696350" cy="12143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60"/>
              </a:lnSpc>
            </a:pPr>
            <a:r>
              <a:rPr lang="en-US" sz="9060">
                <a:solidFill>
                  <a:srgbClr val="000000"/>
                </a:solidFill>
                <a:latin typeface="Yeseva One"/>
                <a:ea typeface="Yeseva One"/>
                <a:cs typeface="Yeseva One"/>
                <a:sym typeface="Yeseva One"/>
              </a:rPr>
              <a:t>Module overview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35875" y="3135378"/>
            <a:ext cx="2964782" cy="978333"/>
            <a:chOff x="0" y="0"/>
            <a:chExt cx="780848" cy="25766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80848" cy="257668"/>
            </a:xfrm>
            <a:custGeom>
              <a:avLst/>
              <a:gdLst/>
              <a:ahLst/>
              <a:cxnLst/>
              <a:rect l="l" t="t" r="r" b="b"/>
              <a:pathLst>
                <a:path w="780848" h="257668">
                  <a:moveTo>
                    <a:pt x="585636" y="0"/>
                  </a:moveTo>
                  <a:lnTo>
                    <a:pt x="0" y="0"/>
                  </a:lnTo>
                  <a:lnTo>
                    <a:pt x="0" y="257668"/>
                  </a:lnTo>
                  <a:lnTo>
                    <a:pt x="585636" y="257668"/>
                  </a:lnTo>
                  <a:lnTo>
                    <a:pt x="780848" y="128834"/>
                  </a:lnTo>
                  <a:lnTo>
                    <a:pt x="585636" y="0"/>
                  </a:lnTo>
                  <a:close/>
                </a:path>
              </a:pathLst>
            </a:custGeom>
            <a:solidFill>
              <a:srgbClr val="4FCDCC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42875"/>
              <a:ext cx="671041" cy="4005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180"/>
                </a:lnSpc>
              </a:pPr>
              <a:r>
                <a:rPr lang="en-US" sz="3700" b="1" spc="111">
                  <a:solidFill>
                    <a:srgbClr val="FFFFFF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1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3902952" y="3135378"/>
            <a:ext cx="2964782" cy="978333"/>
            <a:chOff x="0" y="0"/>
            <a:chExt cx="780848" cy="25766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780848" cy="257668"/>
            </a:xfrm>
            <a:custGeom>
              <a:avLst/>
              <a:gdLst/>
              <a:ahLst/>
              <a:cxnLst/>
              <a:rect l="l" t="t" r="r" b="b"/>
              <a:pathLst>
                <a:path w="780848" h="257668">
                  <a:moveTo>
                    <a:pt x="585636" y="0"/>
                  </a:moveTo>
                  <a:lnTo>
                    <a:pt x="0" y="0"/>
                  </a:lnTo>
                  <a:lnTo>
                    <a:pt x="0" y="257668"/>
                  </a:lnTo>
                  <a:lnTo>
                    <a:pt x="585636" y="257668"/>
                  </a:lnTo>
                  <a:lnTo>
                    <a:pt x="780848" y="128834"/>
                  </a:lnTo>
                  <a:lnTo>
                    <a:pt x="585636" y="0"/>
                  </a:lnTo>
                  <a:close/>
                </a:path>
              </a:pathLst>
            </a:custGeom>
            <a:solidFill>
              <a:srgbClr val="18B6B4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142875"/>
              <a:ext cx="671041" cy="4005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180"/>
                </a:lnSpc>
              </a:pPr>
              <a:r>
                <a:rPr lang="en-US" sz="3700" b="1" spc="111">
                  <a:solidFill>
                    <a:srgbClr val="FFFFFF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2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7370029" y="3135378"/>
            <a:ext cx="2964782" cy="978333"/>
            <a:chOff x="0" y="0"/>
            <a:chExt cx="780848" cy="25766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780848" cy="257668"/>
            </a:xfrm>
            <a:custGeom>
              <a:avLst/>
              <a:gdLst/>
              <a:ahLst/>
              <a:cxnLst/>
              <a:rect l="l" t="t" r="r" b="b"/>
              <a:pathLst>
                <a:path w="780848" h="257668">
                  <a:moveTo>
                    <a:pt x="585636" y="0"/>
                  </a:moveTo>
                  <a:lnTo>
                    <a:pt x="0" y="0"/>
                  </a:lnTo>
                  <a:lnTo>
                    <a:pt x="0" y="257668"/>
                  </a:lnTo>
                  <a:lnTo>
                    <a:pt x="585636" y="257668"/>
                  </a:lnTo>
                  <a:lnTo>
                    <a:pt x="780848" y="128834"/>
                  </a:lnTo>
                  <a:lnTo>
                    <a:pt x="585636" y="0"/>
                  </a:lnTo>
                  <a:close/>
                </a:path>
              </a:pathLst>
            </a:custGeom>
            <a:solidFill>
              <a:srgbClr val="37C9EF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142875"/>
              <a:ext cx="671041" cy="4005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180"/>
                </a:lnSpc>
              </a:pPr>
              <a:r>
                <a:rPr lang="en-US" sz="3700" b="1" spc="111">
                  <a:solidFill>
                    <a:srgbClr val="FFFFFF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3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0869291" y="3027114"/>
            <a:ext cx="2964782" cy="978333"/>
            <a:chOff x="0" y="0"/>
            <a:chExt cx="780848" cy="25766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780848" cy="257668"/>
            </a:xfrm>
            <a:custGeom>
              <a:avLst/>
              <a:gdLst/>
              <a:ahLst/>
              <a:cxnLst/>
              <a:rect l="l" t="t" r="r" b="b"/>
              <a:pathLst>
                <a:path w="780848" h="257668">
                  <a:moveTo>
                    <a:pt x="585636" y="0"/>
                  </a:moveTo>
                  <a:lnTo>
                    <a:pt x="0" y="0"/>
                  </a:lnTo>
                  <a:lnTo>
                    <a:pt x="0" y="257668"/>
                  </a:lnTo>
                  <a:lnTo>
                    <a:pt x="585636" y="257668"/>
                  </a:lnTo>
                  <a:lnTo>
                    <a:pt x="780848" y="128834"/>
                  </a:lnTo>
                  <a:lnTo>
                    <a:pt x="585636" y="0"/>
                  </a:lnTo>
                  <a:close/>
                </a:path>
              </a:pathLst>
            </a:custGeom>
            <a:solidFill>
              <a:srgbClr val="2C92D5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142875"/>
              <a:ext cx="671041" cy="4005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180"/>
                </a:lnSpc>
              </a:pPr>
              <a:r>
                <a:rPr lang="en-US" sz="3700" b="1" spc="111">
                  <a:solidFill>
                    <a:srgbClr val="FFFFFF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4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4405592" y="3027114"/>
            <a:ext cx="2964782" cy="978333"/>
            <a:chOff x="0" y="0"/>
            <a:chExt cx="780848" cy="257668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780848" cy="257668"/>
            </a:xfrm>
            <a:custGeom>
              <a:avLst/>
              <a:gdLst/>
              <a:ahLst/>
              <a:cxnLst/>
              <a:rect l="l" t="t" r="r" b="b"/>
              <a:pathLst>
                <a:path w="780848" h="257668">
                  <a:moveTo>
                    <a:pt x="585636" y="0"/>
                  </a:moveTo>
                  <a:lnTo>
                    <a:pt x="0" y="0"/>
                  </a:lnTo>
                  <a:lnTo>
                    <a:pt x="0" y="257668"/>
                  </a:lnTo>
                  <a:lnTo>
                    <a:pt x="585636" y="257668"/>
                  </a:lnTo>
                  <a:lnTo>
                    <a:pt x="780848" y="128834"/>
                  </a:lnTo>
                  <a:lnTo>
                    <a:pt x="585636" y="0"/>
                  </a:lnTo>
                  <a:close/>
                </a:path>
              </a:pathLst>
            </a:custGeom>
            <a:solidFill>
              <a:srgbClr val="13538A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142875"/>
              <a:ext cx="671041" cy="4005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180"/>
                </a:lnSpc>
              </a:pPr>
              <a:r>
                <a:rPr lang="en-US" sz="3700" b="1" spc="111">
                  <a:solidFill>
                    <a:srgbClr val="FFFFFF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5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 rot="-10800000">
            <a:off x="306211" y="4562446"/>
            <a:ext cx="3224110" cy="4663509"/>
            <a:chOff x="0" y="0"/>
            <a:chExt cx="7620000" cy="11021937"/>
          </a:xfrm>
        </p:grpSpPr>
        <p:sp>
          <p:nvSpPr>
            <p:cNvPr id="18" name="Freeform 18"/>
            <p:cNvSpPr/>
            <p:nvPr/>
          </p:nvSpPr>
          <p:spPr>
            <a:xfrm>
              <a:off x="-1270" y="-2540"/>
              <a:ext cx="7623809" cy="11024477"/>
            </a:xfrm>
            <a:custGeom>
              <a:avLst/>
              <a:gdLst/>
              <a:ahLst/>
              <a:cxnLst/>
              <a:rect l="l" t="t" r="r" b="b"/>
              <a:pathLst>
                <a:path w="7623809" h="11024477">
                  <a:moveTo>
                    <a:pt x="3810" y="0"/>
                  </a:moveTo>
                  <a:lnTo>
                    <a:pt x="0" y="10134207"/>
                  </a:lnTo>
                  <a:lnTo>
                    <a:pt x="0" y="10492347"/>
                  </a:lnTo>
                  <a:lnTo>
                    <a:pt x="3591560" y="10494887"/>
                  </a:lnTo>
                  <a:lnTo>
                    <a:pt x="3810000" y="11024477"/>
                  </a:lnTo>
                  <a:lnTo>
                    <a:pt x="4028440" y="10494887"/>
                  </a:lnTo>
                  <a:lnTo>
                    <a:pt x="7620000" y="10497427"/>
                  </a:lnTo>
                  <a:lnTo>
                    <a:pt x="7620000" y="10139287"/>
                  </a:lnTo>
                  <a:lnTo>
                    <a:pt x="7623809" y="5080"/>
                  </a:lnTo>
                  <a:lnTo>
                    <a:pt x="3810" y="0"/>
                  </a:lnTo>
                  <a:close/>
                </a:path>
              </a:pathLst>
            </a:custGeom>
            <a:solidFill>
              <a:srgbClr val="4FCDCC"/>
            </a:solidFill>
          </p:spPr>
        </p:sp>
      </p:grpSp>
      <p:grpSp>
        <p:nvGrpSpPr>
          <p:cNvPr id="19" name="Group 19"/>
          <p:cNvGrpSpPr/>
          <p:nvPr/>
        </p:nvGrpSpPr>
        <p:grpSpPr>
          <a:xfrm rot="-10800000">
            <a:off x="3902952" y="4669826"/>
            <a:ext cx="3147080" cy="4556129"/>
            <a:chOff x="0" y="0"/>
            <a:chExt cx="7620000" cy="11031720"/>
          </a:xfrm>
        </p:grpSpPr>
        <p:sp>
          <p:nvSpPr>
            <p:cNvPr id="20" name="Freeform 20"/>
            <p:cNvSpPr/>
            <p:nvPr/>
          </p:nvSpPr>
          <p:spPr>
            <a:xfrm>
              <a:off x="-1270" y="-2540"/>
              <a:ext cx="7623809" cy="11034260"/>
            </a:xfrm>
            <a:custGeom>
              <a:avLst/>
              <a:gdLst/>
              <a:ahLst/>
              <a:cxnLst/>
              <a:rect l="l" t="t" r="r" b="b"/>
              <a:pathLst>
                <a:path w="7623809" h="11034260">
                  <a:moveTo>
                    <a:pt x="3810" y="0"/>
                  </a:moveTo>
                  <a:lnTo>
                    <a:pt x="0" y="10143990"/>
                  </a:lnTo>
                  <a:lnTo>
                    <a:pt x="0" y="10502130"/>
                  </a:lnTo>
                  <a:lnTo>
                    <a:pt x="3591560" y="10504670"/>
                  </a:lnTo>
                  <a:lnTo>
                    <a:pt x="3810000" y="11034260"/>
                  </a:lnTo>
                  <a:lnTo>
                    <a:pt x="4028440" y="10504670"/>
                  </a:lnTo>
                  <a:lnTo>
                    <a:pt x="7620000" y="10507210"/>
                  </a:lnTo>
                  <a:lnTo>
                    <a:pt x="7620000" y="10149070"/>
                  </a:lnTo>
                  <a:lnTo>
                    <a:pt x="7623809" y="5080"/>
                  </a:lnTo>
                  <a:lnTo>
                    <a:pt x="3810" y="0"/>
                  </a:lnTo>
                  <a:close/>
                </a:path>
              </a:pathLst>
            </a:custGeom>
            <a:solidFill>
              <a:srgbClr val="18B6B4"/>
            </a:solidFill>
          </p:spPr>
        </p:sp>
      </p:grpSp>
      <p:grpSp>
        <p:nvGrpSpPr>
          <p:cNvPr id="21" name="Group 21"/>
          <p:cNvGrpSpPr/>
          <p:nvPr/>
        </p:nvGrpSpPr>
        <p:grpSpPr>
          <a:xfrm rot="-10800000">
            <a:off x="7283225" y="4669826"/>
            <a:ext cx="3138390" cy="4556129"/>
            <a:chOff x="0" y="0"/>
            <a:chExt cx="7620000" cy="11062268"/>
          </a:xfrm>
        </p:grpSpPr>
        <p:sp>
          <p:nvSpPr>
            <p:cNvPr id="22" name="Freeform 22"/>
            <p:cNvSpPr/>
            <p:nvPr/>
          </p:nvSpPr>
          <p:spPr>
            <a:xfrm>
              <a:off x="-1270" y="-2540"/>
              <a:ext cx="7623809" cy="11064807"/>
            </a:xfrm>
            <a:custGeom>
              <a:avLst/>
              <a:gdLst/>
              <a:ahLst/>
              <a:cxnLst/>
              <a:rect l="l" t="t" r="r" b="b"/>
              <a:pathLst>
                <a:path w="7623809" h="11064807">
                  <a:moveTo>
                    <a:pt x="3810" y="0"/>
                  </a:moveTo>
                  <a:lnTo>
                    <a:pt x="0" y="10174538"/>
                  </a:lnTo>
                  <a:lnTo>
                    <a:pt x="0" y="10532678"/>
                  </a:lnTo>
                  <a:lnTo>
                    <a:pt x="3591560" y="10535218"/>
                  </a:lnTo>
                  <a:lnTo>
                    <a:pt x="3810000" y="11064807"/>
                  </a:lnTo>
                  <a:lnTo>
                    <a:pt x="4028440" y="10535218"/>
                  </a:lnTo>
                  <a:lnTo>
                    <a:pt x="7620000" y="10537757"/>
                  </a:lnTo>
                  <a:lnTo>
                    <a:pt x="7620000" y="10179618"/>
                  </a:lnTo>
                  <a:lnTo>
                    <a:pt x="7623809" y="5080"/>
                  </a:lnTo>
                  <a:lnTo>
                    <a:pt x="3810" y="0"/>
                  </a:lnTo>
                  <a:close/>
                </a:path>
              </a:pathLst>
            </a:custGeom>
            <a:solidFill>
              <a:srgbClr val="37C9EF"/>
            </a:solidFill>
          </p:spPr>
        </p:sp>
      </p:grpSp>
      <p:grpSp>
        <p:nvGrpSpPr>
          <p:cNvPr id="23" name="Group 23"/>
          <p:cNvGrpSpPr/>
          <p:nvPr/>
        </p:nvGrpSpPr>
        <p:grpSpPr>
          <a:xfrm rot="-10800000">
            <a:off x="10869291" y="4669826"/>
            <a:ext cx="3155320" cy="4556129"/>
            <a:chOff x="0" y="0"/>
            <a:chExt cx="7620000" cy="11002913"/>
          </a:xfrm>
        </p:grpSpPr>
        <p:sp>
          <p:nvSpPr>
            <p:cNvPr id="24" name="Freeform 24"/>
            <p:cNvSpPr/>
            <p:nvPr/>
          </p:nvSpPr>
          <p:spPr>
            <a:xfrm>
              <a:off x="-1270" y="-2540"/>
              <a:ext cx="7623809" cy="11005453"/>
            </a:xfrm>
            <a:custGeom>
              <a:avLst/>
              <a:gdLst/>
              <a:ahLst/>
              <a:cxnLst/>
              <a:rect l="l" t="t" r="r" b="b"/>
              <a:pathLst>
                <a:path w="7623809" h="11005453">
                  <a:moveTo>
                    <a:pt x="3810" y="0"/>
                  </a:moveTo>
                  <a:lnTo>
                    <a:pt x="0" y="10115182"/>
                  </a:lnTo>
                  <a:lnTo>
                    <a:pt x="0" y="10473323"/>
                  </a:lnTo>
                  <a:lnTo>
                    <a:pt x="3591560" y="10475863"/>
                  </a:lnTo>
                  <a:lnTo>
                    <a:pt x="3810000" y="11005453"/>
                  </a:lnTo>
                  <a:lnTo>
                    <a:pt x="4028440" y="10475863"/>
                  </a:lnTo>
                  <a:lnTo>
                    <a:pt x="7620000" y="10478403"/>
                  </a:lnTo>
                  <a:lnTo>
                    <a:pt x="7620000" y="10120263"/>
                  </a:lnTo>
                  <a:lnTo>
                    <a:pt x="7623809" y="5080"/>
                  </a:lnTo>
                  <a:lnTo>
                    <a:pt x="3810" y="0"/>
                  </a:lnTo>
                  <a:close/>
                </a:path>
              </a:pathLst>
            </a:custGeom>
            <a:solidFill>
              <a:srgbClr val="2C92D5"/>
            </a:solidFill>
          </p:spPr>
        </p:sp>
      </p:grpSp>
      <p:grpSp>
        <p:nvGrpSpPr>
          <p:cNvPr id="25" name="Group 25"/>
          <p:cNvGrpSpPr/>
          <p:nvPr/>
        </p:nvGrpSpPr>
        <p:grpSpPr>
          <a:xfrm rot="-10800000">
            <a:off x="14405592" y="4669826"/>
            <a:ext cx="3147080" cy="4556129"/>
            <a:chOff x="0" y="0"/>
            <a:chExt cx="7620000" cy="11031720"/>
          </a:xfrm>
        </p:grpSpPr>
        <p:sp>
          <p:nvSpPr>
            <p:cNvPr id="26" name="Freeform 26"/>
            <p:cNvSpPr/>
            <p:nvPr/>
          </p:nvSpPr>
          <p:spPr>
            <a:xfrm>
              <a:off x="-1270" y="-2540"/>
              <a:ext cx="7623809" cy="11034260"/>
            </a:xfrm>
            <a:custGeom>
              <a:avLst/>
              <a:gdLst/>
              <a:ahLst/>
              <a:cxnLst/>
              <a:rect l="l" t="t" r="r" b="b"/>
              <a:pathLst>
                <a:path w="7623809" h="11034260">
                  <a:moveTo>
                    <a:pt x="3810" y="0"/>
                  </a:moveTo>
                  <a:lnTo>
                    <a:pt x="0" y="10143990"/>
                  </a:lnTo>
                  <a:lnTo>
                    <a:pt x="0" y="10502130"/>
                  </a:lnTo>
                  <a:lnTo>
                    <a:pt x="3591560" y="10504670"/>
                  </a:lnTo>
                  <a:lnTo>
                    <a:pt x="3810000" y="11034260"/>
                  </a:lnTo>
                  <a:lnTo>
                    <a:pt x="4028440" y="10504670"/>
                  </a:lnTo>
                  <a:lnTo>
                    <a:pt x="7620000" y="10507210"/>
                  </a:lnTo>
                  <a:lnTo>
                    <a:pt x="7620000" y="10149070"/>
                  </a:lnTo>
                  <a:lnTo>
                    <a:pt x="7623809" y="5080"/>
                  </a:lnTo>
                  <a:lnTo>
                    <a:pt x="3810" y="0"/>
                  </a:lnTo>
                  <a:close/>
                </a:path>
              </a:pathLst>
            </a:custGeom>
            <a:solidFill>
              <a:srgbClr val="13538A"/>
            </a:solidFill>
          </p:spPr>
        </p:sp>
      </p:grpSp>
      <p:sp>
        <p:nvSpPr>
          <p:cNvPr id="27" name="TextBox 27"/>
          <p:cNvSpPr txBox="1"/>
          <p:nvPr/>
        </p:nvSpPr>
        <p:spPr>
          <a:xfrm>
            <a:off x="3550138" y="1130097"/>
            <a:ext cx="11187724" cy="6450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16"/>
              </a:lnSpc>
            </a:pPr>
            <a:r>
              <a:rPr lang="en-US" sz="3600" b="1" spc="107">
                <a:solidFill>
                  <a:srgbClr val="191919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IMPLEMENTATION FLOWCHART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643292" y="5800857"/>
            <a:ext cx="2254440" cy="1410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sz="2600" b="1" spc="78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Prompt user for number of transactions 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4010140" y="5810382"/>
            <a:ext cx="2429043" cy="16370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9"/>
              </a:lnSpc>
              <a:spcBef>
                <a:spcPct val="0"/>
              </a:spcBef>
            </a:pPr>
            <a:r>
              <a:rPr lang="en-US" sz="2299" b="1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Gather transaction details from user  (Debtor, Creditor, Amount) 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7261984" y="5610357"/>
            <a:ext cx="3007263" cy="2037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9"/>
              </a:lnSpc>
              <a:spcBef>
                <a:spcPct val="0"/>
              </a:spcBef>
            </a:pPr>
            <a:r>
              <a:rPr lang="en-US" sz="2299" b="1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Calculate net balance for each person by adding positive amounts for creditors and negative for debtors 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0938069" y="5067300"/>
            <a:ext cx="2730204" cy="3695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6"/>
              </a:lnSpc>
              <a:spcBef>
                <a:spcPct val="0"/>
              </a:spcBef>
            </a:pPr>
            <a:r>
              <a:rPr lang="en-US" sz="1897" b="1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 Loop until all debts are settled: </a:t>
            </a:r>
          </a:p>
          <a:p>
            <a:pPr algn="ctr">
              <a:lnSpc>
                <a:spcPts val="2656"/>
              </a:lnSpc>
              <a:spcBef>
                <a:spcPct val="0"/>
              </a:spcBef>
            </a:pPr>
            <a:r>
              <a:rPr lang="en-US" sz="1897" b="1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1. Pop the minimum debtor and creditor  from heaps </a:t>
            </a:r>
          </a:p>
          <a:p>
            <a:pPr algn="ctr">
              <a:lnSpc>
                <a:spcPts val="2656"/>
              </a:lnSpc>
              <a:spcBef>
                <a:spcPct val="0"/>
              </a:spcBef>
            </a:pPr>
            <a:r>
              <a:rPr lang="en-US" sz="1897" b="1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2. Settle debt by minimum of the two 3. Display transaction 4. Update remaining balances, push back to heap if balance remains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4681817" y="6037076"/>
            <a:ext cx="2508872" cy="14103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 b="1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Display total transactions minimized 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135717" y="-2676594"/>
            <a:ext cx="6626483" cy="5715000"/>
          </a:xfrm>
          <a:custGeom>
            <a:avLst/>
            <a:gdLst/>
            <a:ahLst/>
            <a:cxnLst/>
            <a:rect l="l" t="t" r="r" b="b"/>
            <a:pathLst>
              <a:path w="6626483" h="5715000">
                <a:moveTo>
                  <a:pt x="0" y="0"/>
                </a:moveTo>
                <a:lnTo>
                  <a:pt x="6626483" y="0"/>
                </a:lnTo>
                <a:lnTo>
                  <a:pt x="6626483" y="5715000"/>
                </a:lnTo>
                <a:lnTo>
                  <a:pt x="0" y="5715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266137">
            <a:off x="-2856039" y="6926432"/>
            <a:ext cx="5210769" cy="6721137"/>
          </a:xfrm>
          <a:custGeom>
            <a:avLst/>
            <a:gdLst/>
            <a:ahLst/>
            <a:cxnLst/>
            <a:rect l="l" t="t" r="r" b="b"/>
            <a:pathLst>
              <a:path w="5210769" h="6721137">
                <a:moveTo>
                  <a:pt x="0" y="0"/>
                </a:moveTo>
                <a:lnTo>
                  <a:pt x="5210768" y="0"/>
                </a:lnTo>
                <a:lnTo>
                  <a:pt x="5210768" y="6721136"/>
                </a:lnTo>
                <a:lnTo>
                  <a:pt x="0" y="67211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5569636">
            <a:off x="604195" y="-2501331"/>
            <a:ext cx="4096053" cy="7060062"/>
          </a:xfrm>
          <a:custGeom>
            <a:avLst/>
            <a:gdLst/>
            <a:ahLst/>
            <a:cxnLst/>
            <a:rect l="l" t="t" r="r" b="b"/>
            <a:pathLst>
              <a:path w="4096053" h="7060062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3755510">
            <a:off x="15211273" y="6618000"/>
            <a:ext cx="4096053" cy="7060062"/>
          </a:xfrm>
          <a:custGeom>
            <a:avLst/>
            <a:gdLst/>
            <a:ahLst/>
            <a:cxnLst/>
            <a:rect l="l" t="t" r="r" b="b"/>
            <a:pathLst>
              <a:path w="4096053" h="7060062">
                <a:moveTo>
                  <a:pt x="0" y="0"/>
                </a:moveTo>
                <a:lnTo>
                  <a:pt x="4096054" y="0"/>
                </a:lnTo>
                <a:lnTo>
                  <a:pt x="4096054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414081" y="2491233"/>
            <a:ext cx="11721636" cy="6924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endParaRPr/>
          </a:p>
          <a:p>
            <a:pPr marL="647700" lvl="1" indent="-323850" algn="l">
              <a:lnSpc>
                <a:spcPts val="3900"/>
              </a:lnSpc>
              <a:buAutoNum type="arabicPeriod"/>
            </a:pPr>
            <a:r>
              <a:rPr lang="en-US" sz="3000" spc="63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Time Complexity</a:t>
            </a:r>
          </a:p>
          <a:p>
            <a:pPr marL="1295400" lvl="2" indent="-431800" algn="l">
              <a:lnSpc>
                <a:spcPts val="3900"/>
              </a:lnSpc>
              <a:buFont typeface="Arial"/>
              <a:buChar char="⚬"/>
            </a:pPr>
            <a:r>
              <a:rPr lang="en-US" sz="3000" spc="63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Input Processing: O(n) for processing transactions.</a:t>
            </a:r>
          </a:p>
          <a:p>
            <a:pPr marL="1295400" lvl="2" indent="-431800" algn="l">
              <a:lnSpc>
                <a:spcPts val="3900"/>
              </a:lnSpc>
              <a:buFont typeface="Arial"/>
              <a:buChar char="⚬"/>
            </a:pPr>
            <a:r>
              <a:rPr lang="en-US" sz="3000" spc="63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Heap Operations: O(n log n) due to push() and pop() operations on debtors and creditors.</a:t>
            </a:r>
          </a:p>
          <a:p>
            <a:pPr marL="1295400" lvl="2" indent="-431800" algn="l">
              <a:lnSpc>
                <a:spcPts val="3900"/>
              </a:lnSpc>
              <a:buFont typeface="Arial"/>
              <a:buChar char="⚬"/>
            </a:pPr>
            <a:r>
              <a:rPr lang="en-US" sz="3000" spc="63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Settlement Processing: Runs up to O(n log n).</a:t>
            </a:r>
          </a:p>
          <a:p>
            <a:pPr marL="1295400" lvl="2" indent="-431800" algn="l">
              <a:lnSpc>
                <a:spcPts val="3900"/>
              </a:lnSpc>
              <a:buFont typeface="Arial"/>
              <a:buChar char="⚬"/>
            </a:pPr>
            <a:r>
              <a:rPr lang="en-US" sz="3000" spc="63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Overall Time Complexity: Approximately O(n log n).</a:t>
            </a:r>
          </a:p>
          <a:p>
            <a:pPr algn="l">
              <a:lnSpc>
                <a:spcPts val="3900"/>
              </a:lnSpc>
            </a:pPr>
            <a:endParaRPr lang="en-US" sz="3000" spc="63">
              <a:solidFill>
                <a:srgbClr val="000000"/>
              </a:solidFill>
              <a:latin typeface="Comic Sans"/>
              <a:ea typeface="Comic Sans"/>
              <a:cs typeface="Comic Sans"/>
              <a:sym typeface="Comic Sans"/>
            </a:endParaRPr>
          </a:p>
          <a:p>
            <a:pPr algn="l">
              <a:lnSpc>
                <a:spcPts val="3900"/>
              </a:lnSpc>
            </a:pPr>
            <a:r>
              <a:rPr lang="en-US" sz="3000" spc="63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  2. Space Complexity</a:t>
            </a:r>
          </a:p>
          <a:p>
            <a:pPr marL="1295400" lvl="2" indent="-431800" algn="l">
              <a:lnSpc>
                <a:spcPts val="3900"/>
              </a:lnSpc>
              <a:buFont typeface="Arial"/>
              <a:buChar char="⚬"/>
            </a:pPr>
            <a:r>
              <a:rPr lang="en-US" sz="3000" spc="63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Transactions Storage: O(n) for storing all transactions.</a:t>
            </a:r>
          </a:p>
          <a:p>
            <a:pPr marL="1295400" lvl="2" indent="-431800" algn="l">
              <a:lnSpc>
                <a:spcPts val="3900"/>
              </a:lnSpc>
              <a:buFont typeface="Arial"/>
              <a:buChar char="⚬"/>
            </a:pPr>
            <a:r>
              <a:rPr lang="en-US" sz="3000" spc="63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Balances Storage: O(n) for net balances of participants.</a:t>
            </a:r>
          </a:p>
          <a:p>
            <a:pPr marL="1295400" lvl="2" indent="-431800" algn="l">
              <a:lnSpc>
                <a:spcPts val="3900"/>
              </a:lnSpc>
              <a:buFont typeface="Arial"/>
              <a:buChar char="⚬"/>
            </a:pPr>
            <a:r>
              <a:rPr lang="en-US" sz="3000" spc="63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Heap Storage: O(n) for managing debtors and creditors.</a:t>
            </a:r>
          </a:p>
          <a:p>
            <a:pPr marL="1295400" lvl="2" indent="-431800" algn="l">
              <a:lnSpc>
                <a:spcPts val="3900"/>
              </a:lnSpc>
              <a:buFont typeface="Arial"/>
              <a:buChar char="⚬"/>
            </a:pPr>
            <a:r>
              <a:rPr lang="en-US" sz="3000" spc="63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Overall Space Complexity: O(n).</a:t>
            </a:r>
          </a:p>
          <a:p>
            <a:pPr algn="l">
              <a:lnSpc>
                <a:spcPts val="3900"/>
              </a:lnSpc>
            </a:pPr>
            <a:endParaRPr lang="en-US" sz="3000" spc="63">
              <a:solidFill>
                <a:srgbClr val="000000"/>
              </a:solidFill>
              <a:latin typeface="Comic Sans"/>
              <a:ea typeface="Comic Sans"/>
              <a:cs typeface="Comic Sans"/>
              <a:sym typeface="Comic Sans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2414081" y="1575357"/>
            <a:ext cx="12236648" cy="765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b="1" spc="119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Performance Analysis of the Debt Settlement Program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FC3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657" r="657"/>
          <a:stretch>
            <a:fillRect/>
          </a:stretch>
        </p:blipFill>
        <p:spPr>
          <a:xfrm>
            <a:off x="2116496" y="684170"/>
            <a:ext cx="14437895" cy="8229600"/>
          </a:xfrm>
          <a:prstGeom prst="rect">
            <a:avLst/>
          </a:prstGeom>
          <a:ln w="38100" cap="rnd">
            <a:solidFill>
              <a:srgbClr val="000000"/>
            </a:solidFill>
            <a:prstDash val="solid"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AB7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24696" y="2570729"/>
            <a:ext cx="7919304" cy="5979075"/>
          </a:xfrm>
          <a:custGeom>
            <a:avLst/>
            <a:gdLst/>
            <a:ahLst/>
            <a:cxnLst/>
            <a:rect l="l" t="t" r="r" b="b"/>
            <a:pathLst>
              <a:path w="7919304" h="5979075">
                <a:moveTo>
                  <a:pt x="0" y="0"/>
                </a:moveTo>
                <a:lnTo>
                  <a:pt x="7919304" y="0"/>
                </a:lnTo>
                <a:lnTo>
                  <a:pt x="7919304" y="5979075"/>
                </a:lnTo>
                <a:lnTo>
                  <a:pt x="0" y="597907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751995" y="2570729"/>
            <a:ext cx="7507305" cy="6028884"/>
          </a:xfrm>
          <a:custGeom>
            <a:avLst/>
            <a:gdLst/>
            <a:ahLst/>
            <a:cxnLst/>
            <a:rect l="l" t="t" r="r" b="b"/>
            <a:pathLst>
              <a:path w="7507305" h="6028884">
                <a:moveTo>
                  <a:pt x="0" y="0"/>
                </a:moveTo>
                <a:lnTo>
                  <a:pt x="7507305" y="0"/>
                </a:lnTo>
                <a:lnTo>
                  <a:pt x="7507305" y="6028884"/>
                </a:lnTo>
                <a:lnTo>
                  <a:pt x="0" y="60288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4732501" y="1152525"/>
            <a:ext cx="8822997" cy="7973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5917"/>
              </a:lnSpc>
              <a:spcBef>
                <a:spcPct val="0"/>
              </a:spcBef>
            </a:pPr>
            <a:r>
              <a:rPr lang="en-US" sz="6100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EXAMPLE PROBLEM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522</Words>
  <Application>Microsoft Office PowerPoint</Application>
  <PresentationFormat>Custom</PresentationFormat>
  <Paragraphs>61</Paragraphs>
  <Slides>12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4" baseType="lpstr">
      <vt:lpstr>Arial</vt:lpstr>
      <vt:lpstr>Calibri</vt:lpstr>
      <vt:lpstr>Open Sans Extra Bold</vt:lpstr>
      <vt:lpstr>Open Sans Bold</vt:lpstr>
      <vt:lpstr>DM Sans</vt:lpstr>
      <vt:lpstr>Calibri (MS)</vt:lpstr>
      <vt:lpstr>Yeseva One</vt:lpstr>
      <vt:lpstr>DM Sans Bold</vt:lpstr>
      <vt:lpstr>Alatsi</vt:lpstr>
      <vt:lpstr>Comic Sans</vt:lpstr>
      <vt:lpstr>Calibri (MS)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DAA</dc:title>
  <dc:creator>bapa rao</dc:creator>
  <cp:lastModifiedBy>bapa pendyala</cp:lastModifiedBy>
  <cp:revision>5</cp:revision>
  <dcterms:created xsi:type="dcterms:W3CDTF">2006-08-16T00:00:00Z</dcterms:created>
  <dcterms:modified xsi:type="dcterms:W3CDTF">2024-12-05T07:49:38Z</dcterms:modified>
  <dc:identifier>DAGVuEn2GTE</dc:identifier>
</cp:coreProperties>
</file>